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98" r:id="rId3"/>
    <p:sldId id="300" r:id="rId4"/>
    <p:sldId id="299" r:id="rId5"/>
    <p:sldId id="280" r:id="rId6"/>
    <p:sldId id="257" r:id="rId7"/>
    <p:sldId id="258" r:id="rId8"/>
    <p:sldId id="301" r:id="rId9"/>
    <p:sldId id="273" r:id="rId10"/>
    <p:sldId id="274" r:id="rId11"/>
    <p:sldId id="259" r:id="rId12"/>
    <p:sldId id="260" r:id="rId13"/>
    <p:sldId id="263" r:id="rId14"/>
    <p:sldId id="275" r:id="rId15"/>
    <p:sldId id="264" r:id="rId16"/>
    <p:sldId id="262" r:id="rId17"/>
    <p:sldId id="265" r:id="rId18"/>
    <p:sldId id="276" r:id="rId19"/>
    <p:sldId id="277" r:id="rId20"/>
    <p:sldId id="294" r:id="rId21"/>
    <p:sldId id="279" r:id="rId22"/>
    <p:sldId id="293" r:id="rId23"/>
    <p:sldId id="296" r:id="rId24"/>
    <p:sldId id="297" r:id="rId25"/>
    <p:sldId id="303" r:id="rId26"/>
    <p:sldId id="278" r:id="rId27"/>
    <p:sldId id="281" r:id="rId28"/>
    <p:sldId id="304" r:id="rId29"/>
    <p:sldId id="302" r:id="rId30"/>
    <p:sldId id="287" r:id="rId31"/>
    <p:sldId id="282" r:id="rId32"/>
    <p:sldId id="295" r:id="rId33"/>
    <p:sldId id="288" r:id="rId34"/>
    <p:sldId id="283" r:id="rId35"/>
    <p:sldId id="289" r:id="rId36"/>
    <p:sldId id="284" r:id="rId37"/>
    <p:sldId id="291" r:id="rId38"/>
    <p:sldId id="285" r:id="rId39"/>
    <p:sldId id="292"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7" autoAdjust="0"/>
    <p:restoredTop sz="94674" autoAdjust="0"/>
  </p:normalViewPr>
  <p:slideViewPr>
    <p:cSldViewPr snapToGrid="0" snapToObjects="1">
      <p:cViewPr>
        <p:scale>
          <a:sx n="112" d="100"/>
          <a:sy n="112" d="100"/>
        </p:scale>
        <p:origin x="1000" y="440"/>
      </p:cViewPr>
      <p:guideLst>
        <p:guide orient="horz" pos="2160"/>
        <p:guide pos="2880"/>
      </p:guideLst>
    </p:cSldViewPr>
  </p:slideViewPr>
  <p:outlineViewPr>
    <p:cViewPr>
      <p:scale>
        <a:sx n="33" d="100"/>
        <a:sy n="33" d="100"/>
      </p:scale>
      <p:origin x="0" y="481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6EE67-8C70-0345-A353-E11E16466299}" type="datetimeFigureOut">
              <a:rPr lang="en-US" smtClean="0"/>
              <a:t>5/30/22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11923D-8A47-6C45-9DA0-AC76175824DC}" type="slidenum">
              <a:rPr lang="en-US" smtClean="0"/>
              <a:t>‹#›</a:t>
            </a:fld>
            <a:endParaRPr lang="en-US"/>
          </a:p>
        </p:txBody>
      </p:sp>
    </p:spTree>
    <p:extLst>
      <p:ext uri="{BB962C8B-B14F-4D97-AF65-F5344CB8AC3E}">
        <p14:creationId xmlns:p14="http://schemas.microsoft.com/office/powerpoint/2010/main" val="14626857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35</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37</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38</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39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19</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20</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21</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22</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23</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24</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26</a:t>
            </a:fld>
            <a:endParaRPr lang="en-US"/>
          </a:p>
        </p:txBody>
      </p:sp>
    </p:spTree>
    <p:extLst>
      <p:ext uri="{BB962C8B-B14F-4D97-AF65-F5344CB8AC3E}">
        <p14:creationId xmlns:p14="http://schemas.microsoft.com/office/powerpoint/2010/main" val="2873695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1923D-8A47-6C45-9DA0-AC76175824DC}" type="slidenum">
              <a:rPr lang="en-US" smtClean="0"/>
              <a:t>27</a:t>
            </a:fld>
            <a:endParaRPr lang="en-US"/>
          </a:p>
        </p:txBody>
      </p:sp>
    </p:spTree>
    <p:extLst>
      <p:ext uri="{BB962C8B-B14F-4D97-AF65-F5344CB8AC3E}">
        <p14:creationId xmlns:p14="http://schemas.microsoft.com/office/powerpoint/2010/main" val="2873695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834133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6762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80315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D0A8712E-2AAB-E443-8371-A636E94FB66C}"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416832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0A8712E-2AAB-E443-8371-A636E94FB66C}" type="datetimeFigureOut">
              <a:rPr lang="en-US" smtClean="0"/>
              <a:t>5/30/22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049119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D0A8712E-2AAB-E443-8371-A636E94FB66C}"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10914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D0A8712E-2AAB-E443-8371-A636E94FB66C}" type="datetimeFigureOut">
              <a:rPr lang="en-US" smtClean="0"/>
              <a:t>5/30/22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73118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D0A8712E-2AAB-E443-8371-A636E94FB66C}" type="datetimeFigureOut">
              <a:rPr lang="en-US" smtClean="0"/>
              <a:t>5/30/22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55475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A8712E-2AAB-E443-8371-A636E94FB66C}" type="datetimeFigureOut">
              <a:rPr lang="en-US" smtClean="0"/>
              <a:t>5/30/22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2674671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A8712E-2AAB-E443-8371-A636E94FB66C}"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1050207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0A8712E-2AAB-E443-8371-A636E94FB66C}" type="datetimeFigureOut">
              <a:rPr lang="en-US" smtClean="0"/>
              <a:t>5/30/22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C99F78-B22C-CB4A-9CFE-597189BA9CCA}" type="slidenum">
              <a:rPr lang="en-US" smtClean="0"/>
              <a:t>‹#›</a:t>
            </a:fld>
            <a:endParaRPr lang="en-US"/>
          </a:p>
        </p:txBody>
      </p:sp>
    </p:spTree>
    <p:extLst>
      <p:ext uri="{BB962C8B-B14F-4D97-AF65-F5344CB8AC3E}">
        <p14:creationId xmlns:p14="http://schemas.microsoft.com/office/powerpoint/2010/main" val="580817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A8712E-2AAB-E443-8371-A636E94FB66C}" type="datetimeFigureOut">
              <a:rPr lang="en-US" smtClean="0"/>
              <a:t>5/30/22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99F78-B22C-CB4A-9CFE-597189BA9CCA}" type="slidenum">
              <a:rPr lang="en-US" smtClean="0"/>
              <a:t>‹#›</a:t>
            </a:fld>
            <a:endParaRPr lang="en-US"/>
          </a:p>
        </p:txBody>
      </p:sp>
    </p:spTree>
    <p:extLst>
      <p:ext uri="{BB962C8B-B14F-4D97-AF65-F5344CB8AC3E}">
        <p14:creationId xmlns:p14="http://schemas.microsoft.com/office/powerpoint/2010/main" val="1658552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dropbox.com/s/9snla69bxs9n43m/data.tar.gz"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dropbox.com/s/k7r0xufuot3vx6f/Stacks_example_completed.tar.gz" TargetMode="External"/><Relationship Id="rId5" Type="http://schemas.openxmlformats.org/officeDocument/2006/relationships/hyperlink" Target="https://www.dropbox.com/s/mlaggiw793jxgjz/Stacks.tar.gz" TargetMode="External"/><Relationship Id="rId4" Type="http://schemas.openxmlformats.org/officeDocument/2006/relationships/hyperlink" Target="https://www.dropbox.com/s/6pn4brtcdd4jfzj/submit_scripts.tar.gz"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0548" y="2424647"/>
            <a:ext cx="8049145" cy="1470025"/>
          </a:xfrm>
        </p:spPr>
        <p:txBody>
          <a:bodyPr>
            <a:noAutofit/>
          </a:bodyPr>
          <a:lstStyle/>
          <a:p>
            <a:r>
              <a:rPr lang="en-US" sz="3600" dirty="0">
                <a:solidFill>
                  <a:schemeClr val="accent1"/>
                </a:solidFill>
                <a:latin typeface="Bookman Old Style" panose="02050604050505020204" pitchFamily="18" charset="0"/>
              </a:rPr>
              <a:t>Estimating genetic diversity and population information from short read (</a:t>
            </a:r>
            <a:r>
              <a:rPr lang="en-US" sz="3600" dirty="0" err="1">
                <a:solidFill>
                  <a:schemeClr val="accent1"/>
                </a:solidFill>
                <a:latin typeface="Bookman Old Style" panose="02050604050505020204" pitchFamily="18" charset="0"/>
              </a:rPr>
              <a:t>ddRAD</a:t>
            </a:r>
            <a:r>
              <a:rPr lang="en-US" sz="3600" dirty="0">
                <a:solidFill>
                  <a:schemeClr val="accent1"/>
                </a:solidFill>
                <a:latin typeface="Bookman Old Style" panose="02050604050505020204" pitchFamily="18" charset="0"/>
              </a:rPr>
              <a:t>-seq) type data</a:t>
            </a:r>
          </a:p>
        </p:txBody>
      </p:sp>
      <p:sp>
        <p:nvSpPr>
          <p:cNvPr id="3" name="Subtitle 2"/>
          <p:cNvSpPr>
            <a:spLocks noGrp="1"/>
          </p:cNvSpPr>
          <p:nvPr>
            <p:ph type="subTitle" idx="1"/>
          </p:nvPr>
        </p:nvSpPr>
        <p:spPr>
          <a:xfrm>
            <a:off x="249684" y="4154235"/>
            <a:ext cx="8460009" cy="1752600"/>
          </a:xfrm>
        </p:spPr>
        <p:txBody>
          <a:bodyPr>
            <a:noAutofit/>
          </a:bodyPr>
          <a:lstStyle/>
          <a:p>
            <a:r>
              <a:rPr lang="en-US" sz="1800" dirty="0">
                <a:latin typeface="Bookman Old Style" panose="02050604050505020204" pitchFamily="18" charset="0"/>
              </a:rPr>
              <a:t>20 June 2022</a:t>
            </a:r>
          </a:p>
          <a:p>
            <a:pPr algn="l"/>
            <a:endParaRPr lang="en-US" sz="3600" dirty="0">
              <a:latin typeface="Bookman Old Style" panose="02050604050505020204" pitchFamily="18" charset="0"/>
            </a:endParaRPr>
          </a:p>
          <a:p>
            <a:pPr algn="l"/>
            <a:r>
              <a:rPr lang="en-US" sz="1800" dirty="0">
                <a:latin typeface="Bookman Old Style" panose="02050604050505020204" pitchFamily="18" charset="0"/>
              </a:rPr>
              <a:t>Chris Barratt (</a:t>
            </a:r>
            <a:r>
              <a:rPr lang="en-US" sz="1800" dirty="0" err="1">
                <a:latin typeface="Bookman Old Style" panose="02050604050505020204" pitchFamily="18" charset="0"/>
              </a:rPr>
              <a:t>sDiv</a:t>
            </a:r>
            <a:r>
              <a:rPr lang="en-US" sz="1800" dirty="0">
                <a:latin typeface="Bookman Old Style" panose="02050604050505020204" pitchFamily="18" charset="0"/>
              </a:rPr>
              <a:t> postdoc)</a:t>
            </a:r>
          </a:p>
          <a:p>
            <a:pPr algn="l"/>
            <a:r>
              <a:rPr lang="en-US" sz="1800" dirty="0">
                <a:latin typeface="Bookman Old Style" panose="02050604050505020204" pitchFamily="18" charset="0"/>
              </a:rPr>
              <a:t>Laura Mendez (EA PhD student)</a:t>
            </a:r>
          </a:p>
        </p:txBody>
      </p:sp>
    </p:spTree>
    <p:extLst>
      <p:ext uri="{BB962C8B-B14F-4D97-AF65-F5344CB8AC3E}">
        <p14:creationId xmlns:p14="http://schemas.microsoft.com/office/powerpoint/2010/main" val="3665371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RAD/</a:t>
            </a:r>
            <a:r>
              <a:rPr lang="en-US" sz="3200" dirty="0" err="1"/>
              <a:t>ddRAD</a:t>
            </a:r>
            <a:r>
              <a:rPr lang="en-US" sz="3200" dirty="0"/>
              <a:t>-seq</a:t>
            </a:r>
          </a:p>
        </p:txBody>
      </p:sp>
      <p:pic>
        <p:nvPicPr>
          <p:cNvPr id="3" name="Picture 2" descr="Fig_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80" y="1030222"/>
            <a:ext cx="7376831" cy="5532624"/>
          </a:xfrm>
          <a:prstGeom prst="rect">
            <a:avLst/>
          </a:prstGeom>
        </p:spPr>
      </p:pic>
      <p:sp>
        <p:nvSpPr>
          <p:cNvPr id="2" name="Right Brace 1">
            <a:extLst>
              <a:ext uri="{FF2B5EF4-FFF2-40B4-BE49-F238E27FC236}">
                <a16:creationId xmlns:a16="http://schemas.microsoft.com/office/drawing/2014/main" id="{5DFE2107-B9AE-9EAF-514B-9918A55B3CFE}"/>
              </a:ext>
            </a:extLst>
          </p:cNvPr>
          <p:cNvSpPr/>
          <p:nvPr/>
        </p:nvSpPr>
        <p:spPr>
          <a:xfrm>
            <a:off x="7940233" y="2754776"/>
            <a:ext cx="196770" cy="3669174"/>
          </a:xfrm>
          <a:prstGeom prst="rightBrace">
            <a:avLst/>
          </a:prstGeom>
          <a:solidFill>
            <a:schemeClr val="bg1"/>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7" name="Picture 6" descr="Fig_1.tiff">
            <a:extLst>
              <a:ext uri="{FF2B5EF4-FFF2-40B4-BE49-F238E27FC236}">
                <a16:creationId xmlns:a16="http://schemas.microsoft.com/office/drawing/2014/main" id="{CC08E16E-3757-DABB-4527-521F245BC0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34" y="1007072"/>
            <a:ext cx="7592892" cy="5694670"/>
          </a:xfrm>
          <a:prstGeom prst="rect">
            <a:avLst/>
          </a:prstGeom>
        </p:spPr>
      </p:pic>
      <p:sp>
        <p:nvSpPr>
          <p:cNvPr id="6" name="TextBox 5">
            <a:extLst>
              <a:ext uri="{FF2B5EF4-FFF2-40B4-BE49-F238E27FC236}">
                <a16:creationId xmlns:a16="http://schemas.microsoft.com/office/drawing/2014/main" id="{C552513F-0DD3-C671-8A1E-81596199F08B}"/>
              </a:ext>
            </a:extLst>
          </p:cNvPr>
          <p:cNvSpPr txBox="1"/>
          <p:nvPr/>
        </p:nvSpPr>
        <p:spPr>
          <a:xfrm>
            <a:off x="7257327" y="2246889"/>
            <a:ext cx="4612510" cy="369332"/>
          </a:xfrm>
          <a:prstGeom prst="rect">
            <a:avLst/>
          </a:prstGeom>
          <a:noFill/>
        </p:spPr>
        <p:txBody>
          <a:bodyPr wrap="square">
            <a:spAutoFit/>
          </a:bodyPr>
          <a:lstStyle/>
          <a:p>
            <a:r>
              <a:rPr lang="en-US" dirty="0" err="1"/>
              <a:t>denovo_map.pl</a:t>
            </a:r>
            <a:endParaRPr lang="en-US" dirty="0"/>
          </a:p>
        </p:txBody>
      </p:sp>
    </p:spTree>
    <p:extLst>
      <p:ext uri="{BB962C8B-B14F-4D97-AF65-F5344CB8AC3E}">
        <p14:creationId xmlns:p14="http://schemas.microsoft.com/office/powerpoint/2010/main" val="89674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RAD/</a:t>
            </a:r>
            <a:r>
              <a:rPr lang="en-US" sz="3200" dirty="0" err="1"/>
              <a:t>ddRAD</a:t>
            </a:r>
            <a:r>
              <a:rPr lang="en-US" sz="3200" dirty="0"/>
              <a:t>-seq</a:t>
            </a:r>
          </a:p>
        </p:txBody>
      </p:sp>
      <p:pic>
        <p:nvPicPr>
          <p:cNvPr id="2" name="Picture 1" descr="journal.pone.0037135.g002.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047" y="842006"/>
            <a:ext cx="7937095" cy="4021461"/>
          </a:xfrm>
          <a:prstGeom prst="rect">
            <a:avLst/>
          </a:prstGeom>
        </p:spPr>
      </p:pic>
      <p:sp>
        <p:nvSpPr>
          <p:cNvPr id="3" name="Rectangle 2"/>
          <p:cNvSpPr/>
          <p:nvPr/>
        </p:nvSpPr>
        <p:spPr>
          <a:xfrm>
            <a:off x="373510" y="4817873"/>
            <a:ext cx="8770490" cy="2031325"/>
          </a:xfrm>
          <a:prstGeom prst="rect">
            <a:avLst/>
          </a:prstGeom>
        </p:spPr>
        <p:txBody>
          <a:bodyPr wrap="square">
            <a:spAutoFit/>
          </a:bodyPr>
          <a:lstStyle/>
          <a:p>
            <a:r>
              <a:rPr lang="en-US" sz="1400" b="1" dirty="0"/>
              <a:t>Figure 2. Double digest RAD sequencing improves efficiency and robustness while minimizing cost.</a:t>
            </a:r>
            <a:endParaRPr lang="en-US" sz="1400" dirty="0"/>
          </a:p>
          <a:p>
            <a:r>
              <a:rPr lang="en-US" sz="1400" dirty="0"/>
              <a:t>(</a:t>
            </a:r>
            <a:r>
              <a:rPr lang="en-US" sz="1400" b="1" dirty="0"/>
              <a:t>A</a:t>
            </a:r>
            <a:r>
              <a:rPr lang="en-US" sz="1400" dirty="0"/>
              <a:t>) Traditional Restriction-Site Associated DNA sequencing (</a:t>
            </a:r>
            <a:r>
              <a:rPr lang="en-US" sz="1400" dirty="0" err="1"/>
              <a:t>RADseq</a:t>
            </a:r>
            <a:r>
              <a:rPr lang="en-US" sz="1400" dirty="0"/>
              <a:t>) uses a single restriction enzyme (RE) digest coupled with secondary random fragmentation and broad size selection to generate reduced representation libraries consisting of all genomic regions adjacent to the RE cut site (red segments). (</a:t>
            </a:r>
            <a:r>
              <a:rPr lang="en-US" sz="1400" b="1" dirty="0"/>
              <a:t>B</a:t>
            </a:r>
            <a:r>
              <a:rPr lang="en-US" sz="1400" dirty="0"/>
              <a:t>) Double digest RAD sequencing (</a:t>
            </a:r>
            <a:r>
              <a:rPr lang="en-US" sz="1400" dirty="0" err="1"/>
              <a:t>ddRADseq</a:t>
            </a:r>
            <a:r>
              <a:rPr lang="en-US" sz="1400" dirty="0"/>
              <a:t>), by contrast, uses a two enzyme double digest followed by precise size selection that excludes regions flanked by either [a] very close or [b] very distant RE recognition sites, recovering a library consisting of only fragments close to the target size (red segments). Representation in this library is expected to be inversely proportional to deviation from the size-selection target, thus read counts across regions are expected to be correlated between individuals (yellow and green bars). </a:t>
            </a:r>
          </a:p>
        </p:txBody>
      </p:sp>
    </p:spTree>
    <p:extLst>
      <p:ext uri="{BB962C8B-B14F-4D97-AF65-F5344CB8AC3E}">
        <p14:creationId xmlns:p14="http://schemas.microsoft.com/office/powerpoint/2010/main" val="4059312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Sample design</a:t>
            </a:r>
          </a:p>
        </p:txBody>
      </p:sp>
      <p:sp>
        <p:nvSpPr>
          <p:cNvPr id="6" name="Title 4"/>
          <p:cNvSpPr>
            <a:spLocks noGrp="1"/>
          </p:cNvSpPr>
          <p:nvPr>
            <p:ph type="ctrTitle"/>
          </p:nvPr>
        </p:nvSpPr>
        <p:spPr>
          <a:xfrm>
            <a:off x="876530" y="4388373"/>
            <a:ext cx="5403217" cy="1652036"/>
          </a:xfrm>
        </p:spPr>
        <p:txBody>
          <a:bodyPr>
            <a:noAutofit/>
          </a:bodyPr>
          <a:lstStyle/>
          <a:p>
            <a:pPr algn="l"/>
            <a:br>
              <a:rPr lang="en-US" sz="2400" dirty="0"/>
            </a:br>
            <a:r>
              <a:rPr lang="en-US" sz="2400" dirty="0"/>
              <a:t>- Conceptualize sequence space</a:t>
            </a:r>
            <a:r>
              <a:rPr lang="mr-IN" sz="2400" dirty="0"/>
              <a:t>…</a:t>
            </a:r>
            <a:br>
              <a:rPr lang="en-US" sz="2400" dirty="0"/>
            </a:br>
            <a:r>
              <a:rPr lang="en-US" sz="2400" dirty="0"/>
              <a:t>- Number of samples and populations?</a:t>
            </a:r>
            <a:br>
              <a:rPr lang="en-US" sz="2400" dirty="0"/>
            </a:br>
            <a:r>
              <a:rPr lang="en-US" sz="2400" dirty="0"/>
              <a:t>- Restriction enzyme(s) selected</a:t>
            </a:r>
            <a:br>
              <a:rPr lang="en-US" sz="2400" dirty="0"/>
            </a:br>
            <a:r>
              <a:rPr lang="en-US" sz="2400" dirty="0"/>
              <a:t>- DNA quality</a:t>
            </a:r>
            <a:br>
              <a:rPr lang="en-US" sz="2400" dirty="0"/>
            </a:br>
            <a:endParaRPr lang="en-US" sz="2400" dirty="0"/>
          </a:p>
        </p:txBody>
      </p:sp>
      <p:sp>
        <p:nvSpPr>
          <p:cNvPr id="7" name="Rounded Rectangle 6"/>
          <p:cNvSpPr/>
          <p:nvPr/>
        </p:nvSpPr>
        <p:spPr>
          <a:xfrm>
            <a:off x="731268" y="1876213"/>
            <a:ext cx="3956758" cy="161581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49944" y="4388373"/>
            <a:ext cx="5095491" cy="172673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05972" y="1876214"/>
            <a:ext cx="4572000" cy="1938992"/>
          </a:xfrm>
          <a:prstGeom prst="rect">
            <a:avLst/>
          </a:prstGeom>
        </p:spPr>
        <p:txBody>
          <a:bodyPr>
            <a:spAutoFit/>
          </a:bodyPr>
          <a:lstStyle/>
          <a:p>
            <a:r>
              <a:rPr lang="en-US" sz="2400" dirty="0"/>
              <a:t>- Genome size, GC content?</a:t>
            </a:r>
            <a:br>
              <a:rPr lang="en-US" sz="2400" dirty="0"/>
            </a:br>
            <a:r>
              <a:rPr lang="en-US" sz="2400" dirty="0"/>
              <a:t>- Repetitive elements?</a:t>
            </a:r>
            <a:br>
              <a:rPr lang="en-US" sz="2400" dirty="0"/>
            </a:br>
            <a:r>
              <a:rPr lang="en-US" sz="2400" dirty="0"/>
              <a:t>- </a:t>
            </a:r>
            <a:r>
              <a:rPr lang="en-US" sz="2400" dirty="0" err="1"/>
              <a:t>Ploidy</a:t>
            </a:r>
            <a:r>
              <a:rPr lang="en-US" sz="2400" dirty="0"/>
              <a:t>?</a:t>
            </a:r>
            <a:br>
              <a:rPr lang="en-US" sz="2400" dirty="0"/>
            </a:br>
            <a:r>
              <a:rPr lang="en-US" sz="2400" dirty="0"/>
              <a:t>- Reference genome?</a:t>
            </a:r>
          </a:p>
          <a:p>
            <a:endParaRPr lang="en-US" sz="2400" dirty="0"/>
          </a:p>
        </p:txBody>
      </p:sp>
      <p:sp>
        <p:nvSpPr>
          <p:cNvPr id="10" name="Rectangle 9"/>
          <p:cNvSpPr/>
          <p:nvPr/>
        </p:nvSpPr>
        <p:spPr>
          <a:xfrm>
            <a:off x="933674" y="1408054"/>
            <a:ext cx="8013898" cy="461665"/>
          </a:xfrm>
          <a:prstGeom prst="rect">
            <a:avLst/>
          </a:prstGeom>
        </p:spPr>
        <p:txBody>
          <a:bodyPr wrap="square">
            <a:spAutoFit/>
          </a:bodyPr>
          <a:lstStyle/>
          <a:p>
            <a:r>
              <a:rPr lang="en-US" sz="2400" dirty="0"/>
              <a:t>Genome considerations: (you can’t control this…)</a:t>
            </a:r>
          </a:p>
        </p:txBody>
      </p:sp>
      <p:sp>
        <p:nvSpPr>
          <p:cNvPr id="11" name="Rectangle 10"/>
          <p:cNvSpPr/>
          <p:nvPr/>
        </p:nvSpPr>
        <p:spPr>
          <a:xfrm>
            <a:off x="933674" y="3926708"/>
            <a:ext cx="7508703" cy="461665"/>
          </a:xfrm>
          <a:prstGeom prst="rect">
            <a:avLst/>
          </a:prstGeom>
        </p:spPr>
        <p:txBody>
          <a:bodyPr wrap="square">
            <a:spAutoFit/>
          </a:bodyPr>
          <a:lstStyle/>
          <a:p>
            <a:r>
              <a:rPr lang="en-US" sz="2400" dirty="0"/>
              <a:t>Sampling considerations: (but you can control this</a:t>
            </a:r>
            <a:r>
              <a:rPr lang="mr-IN" sz="2400" dirty="0"/>
              <a:t>…</a:t>
            </a:r>
            <a:r>
              <a:rPr lang="en-GB" sz="2400" dirty="0"/>
              <a:t>)</a:t>
            </a:r>
            <a:endParaRPr lang="en-US" sz="2400" dirty="0"/>
          </a:p>
        </p:txBody>
      </p:sp>
    </p:spTree>
    <p:extLst>
      <p:ext uri="{BB962C8B-B14F-4D97-AF65-F5344CB8AC3E}">
        <p14:creationId xmlns:p14="http://schemas.microsoft.com/office/powerpoint/2010/main" val="337727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Genomic considerations</a:t>
            </a:r>
          </a:p>
        </p:txBody>
      </p:sp>
      <p:sp>
        <p:nvSpPr>
          <p:cNvPr id="2" name="Rectangle 1"/>
          <p:cNvSpPr/>
          <p:nvPr/>
        </p:nvSpPr>
        <p:spPr>
          <a:xfrm>
            <a:off x="733702" y="1634255"/>
            <a:ext cx="7645174" cy="3416320"/>
          </a:xfrm>
          <a:prstGeom prst="rect">
            <a:avLst/>
          </a:prstGeom>
        </p:spPr>
        <p:txBody>
          <a:bodyPr wrap="square">
            <a:spAutoFit/>
          </a:bodyPr>
          <a:lstStyle/>
          <a:p>
            <a:pPr marL="342900" indent="-342900">
              <a:buFont typeface="Arial"/>
              <a:buChar char="•"/>
            </a:pPr>
            <a:r>
              <a:rPr lang="en-US" sz="2400" dirty="0"/>
              <a:t>Smaller is generally better - gives higher coverage of loci as less restriction sites in a smaller genome, so they are sequenced more often per individual</a:t>
            </a:r>
          </a:p>
          <a:p>
            <a:pPr marL="342900" indent="-342900">
              <a:buFont typeface="Arial"/>
              <a:buChar char="•"/>
            </a:pPr>
            <a:endParaRPr lang="en-US" sz="2400" dirty="0"/>
          </a:p>
          <a:p>
            <a:pPr marL="342900" indent="-342900">
              <a:buFont typeface="Arial"/>
              <a:buChar char="•"/>
            </a:pPr>
            <a:r>
              <a:rPr lang="en-US" sz="2400" dirty="0"/>
              <a:t>Few repetitive elements (</a:t>
            </a:r>
            <a:r>
              <a:rPr lang="en-US" sz="2400" dirty="0" err="1"/>
              <a:t>paralogs</a:t>
            </a:r>
            <a:r>
              <a:rPr lang="en-US" sz="2400" dirty="0"/>
              <a:t>) better, genome duplications pose additional </a:t>
            </a:r>
            <a:r>
              <a:rPr lang="en-US" sz="2400" dirty="0" err="1"/>
              <a:t>bioinformatic</a:t>
            </a:r>
            <a:r>
              <a:rPr lang="en-US" sz="2400" dirty="0"/>
              <a:t> challenges</a:t>
            </a:r>
          </a:p>
          <a:p>
            <a:endParaRPr lang="en-US" sz="2400" dirty="0"/>
          </a:p>
          <a:p>
            <a:pPr marL="342900" indent="-342900">
              <a:buFont typeface="Arial"/>
              <a:buChar char="•"/>
            </a:pPr>
            <a:r>
              <a:rPr lang="en-US" sz="2400" dirty="0"/>
              <a:t>Diploid organisms generally </a:t>
            </a:r>
            <a:r>
              <a:rPr lang="en-US" sz="2400" dirty="0" err="1"/>
              <a:t>easie</a:t>
            </a:r>
            <a:r>
              <a:rPr lang="en-GB" sz="2400" dirty="0"/>
              <a:t>r-</a:t>
            </a:r>
            <a:r>
              <a:rPr lang="en-US" sz="2400" dirty="0"/>
              <a:t> most software written to deal with this, though there are workarounds</a:t>
            </a:r>
          </a:p>
        </p:txBody>
      </p:sp>
    </p:spTree>
    <p:extLst>
      <p:ext uri="{BB962C8B-B14F-4D97-AF65-F5344CB8AC3E}">
        <p14:creationId xmlns:p14="http://schemas.microsoft.com/office/powerpoint/2010/main" val="320567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Sampling design considerations</a:t>
            </a:r>
          </a:p>
        </p:txBody>
      </p:sp>
      <p:sp>
        <p:nvSpPr>
          <p:cNvPr id="2" name="Rectangle 1"/>
          <p:cNvSpPr/>
          <p:nvPr/>
        </p:nvSpPr>
        <p:spPr>
          <a:xfrm>
            <a:off x="546832" y="1070045"/>
            <a:ext cx="8202479" cy="6001643"/>
          </a:xfrm>
          <a:prstGeom prst="rect">
            <a:avLst/>
          </a:prstGeom>
        </p:spPr>
        <p:txBody>
          <a:bodyPr wrap="square">
            <a:spAutoFit/>
          </a:bodyPr>
          <a:lstStyle/>
          <a:p>
            <a:pPr marL="342900" indent="-342900">
              <a:buFont typeface="Arial"/>
              <a:buChar char="•"/>
            </a:pPr>
            <a:r>
              <a:rPr lang="en-GB" sz="2400" dirty="0"/>
              <a:t>What are your questions?</a:t>
            </a:r>
            <a:r>
              <a:rPr lang="en-US" sz="2400" dirty="0"/>
              <a:t> Pop structure/Phylogeny/Demography </a:t>
            </a:r>
            <a:r>
              <a:rPr lang="mr-IN" sz="2400" dirty="0"/>
              <a:t>–</a:t>
            </a:r>
            <a:r>
              <a:rPr lang="en-US" sz="2400" dirty="0"/>
              <a:t> this will dictate how many individuals/populations you need to sequence in your sampling strategy</a:t>
            </a:r>
          </a:p>
          <a:p>
            <a:pPr marL="342900" indent="-342900">
              <a:buFontTx/>
              <a:buChar char="-"/>
            </a:pPr>
            <a:endParaRPr lang="en-US" sz="2400" dirty="0"/>
          </a:p>
          <a:p>
            <a:pPr marL="342900" indent="-342900">
              <a:buFont typeface="Arial"/>
              <a:buChar char="•"/>
            </a:pPr>
            <a:r>
              <a:rPr lang="en-US" sz="2400" dirty="0"/>
              <a:t>RAD-</a:t>
            </a:r>
            <a:r>
              <a:rPr lang="en-US" sz="2400" dirty="0" err="1"/>
              <a:t>seq</a:t>
            </a:r>
            <a:r>
              <a:rPr lang="en-US" sz="2400" dirty="0"/>
              <a:t> uses a rare cutter enzyme (e.g. </a:t>
            </a:r>
            <a:r>
              <a:rPr lang="en-US" sz="2400" dirty="0" err="1"/>
              <a:t>sbfI</a:t>
            </a:r>
            <a:r>
              <a:rPr lang="en-US" sz="2400" dirty="0"/>
              <a:t>), </a:t>
            </a:r>
            <a:r>
              <a:rPr lang="en-US" sz="2400" dirty="0" err="1"/>
              <a:t>ddRAD</a:t>
            </a:r>
            <a:r>
              <a:rPr lang="en-US" sz="2400" dirty="0"/>
              <a:t> introduces a frequent cutter too </a:t>
            </a:r>
            <a:r>
              <a:rPr lang="mr-IN" sz="2400" dirty="0"/>
              <a:t>–</a:t>
            </a:r>
            <a:r>
              <a:rPr lang="en-US" sz="2400" dirty="0"/>
              <a:t> think about which to use to </a:t>
            </a:r>
            <a:r>
              <a:rPr lang="en-US" sz="2400" dirty="0" err="1"/>
              <a:t>maximise</a:t>
            </a:r>
            <a:r>
              <a:rPr lang="en-US" sz="2400" dirty="0"/>
              <a:t> the information you will get</a:t>
            </a:r>
          </a:p>
          <a:p>
            <a:endParaRPr lang="en-US" sz="2400" dirty="0"/>
          </a:p>
          <a:p>
            <a:pPr marL="342900" indent="-342900">
              <a:buFont typeface="Arial"/>
              <a:buChar char="•"/>
            </a:pPr>
            <a:r>
              <a:rPr lang="en-US" sz="2400" dirty="0"/>
              <a:t>DNA quality is </a:t>
            </a:r>
            <a:r>
              <a:rPr lang="en-US" sz="2400" b="1" u="sng" dirty="0"/>
              <a:t>CRUCIAL</a:t>
            </a:r>
            <a:r>
              <a:rPr lang="en-US" sz="2400" dirty="0"/>
              <a:t>! </a:t>
            </a:r>
            <a:r>
              <a:rPr lang="en-US" sz="2400" dirty="0" err="1"/>
              <a:t>ddRAD</a:t>
            </a:r>
            <a:r>
              <a:rPr lang="en-US" sz="2400" dirty="0"/>
              <a:t> in particular needs very high quality DNA, RAD-</a:t>
            </a:r>
            <a:r>
              <a:rPr lang="en-US" sz="2400" dirty="0" err="1"/>
              <a:t>seq</a:t>
            </a:r>
            <a:r>
              <a:rPr lang="en-US" sz="2400" dirty="0"/>
              <a:t> can deal with degraded samples better. You need </a:t>
            </a:r>
            <a:r>
              <a:rPr lang="en-US" sz="2400" b="1" u="sng" dirty="0"/>
              <a:t>ACCURATE</a:t>
            </a:r>
            <a:r>
              <a:rPr lang="en-US" sz="2400" dirty="0"/>
              <a:t> quantification of </a:t>
            </a:r>
            <a:r>
              <a:rPr lang="en-US" sz="2400" b="1" u="sng" dirty="0"/>
              <a:t>ALL</a:t>
            </a:r>
            <a:r>
              <a:rPr lang="en-US" sz="2400" dirty="0"/>
              <a:t> samples prior to any </a:t>
            </a:r>
            <a:r>
              <a:rPr lang="en-US" sz="2400" dirty="0" err="1"/>
              <a:t>labwork</a:t>
            </a:r>
            <a:r>
              <a:rPr lang="en-US" sz="2400" dirty="0"/>
              <a:t>. Samples will compete for sequence reads so try to have a working concentration (x </a:t>
            </a:r>
            <a:r>
              <a:rPr lang="en-US" sz="2400" dirty="0" err="1"/>
              <a:t>ng</a:t>
            </a:r>
            <a:r>
              <a:rPr lang="en-US" sz="2400" dirty="0"/>
              <a:t>/</a:t>
            </a:r>
            <a:r>
              <a:rPr lang="en-US" sz="2400" dirty="0" err="1"/>
              <a:t>ul</a:t>
            </a:r>
            <a:r>
              <a:rPr lang="en-US" sz="2400" dirty="0"/>
              <a:t>) across all samples. Run samples on a gel and also use </a:t>
            </a:r>
            <a:r>
              <a:rPr lang="en-US" sz="2400" dirty="0" err="1"/>
              <a:t>Qubit</a:t>
            </a:r>
            <a:r>
              <a:rPr lang="en-US" sz="2400" dirty="0"/>
              <a:t> to measure e.g. 3x and take average</a:t>
            </a:r>
            <a:endParaRPr lang="en-GB" sz="2400" dirty="0"/>
          </a:p>
        </p:txBody>
      </p:sp>
    </p:spTree>
    <p:extLst>
      <p:ext uri="{BB962C8B-B14F-4D97-AF65-F5344CB8AC3E}">
        <p14:creationId xmlns:p14="http://schemas.microsoft.com/office/powerpoint/2010/main" val="37715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In the laboratory (ca. 1 week for RAD-</a:t>
            </a:r>
            <a:r>
              <a:rPr lang="en-US" sz="3200" dirty="0" err="1"/>
              <a:t>seq</a:t>
            </a:r>
            <a:r>
              <a:rPr lang="en-US" sz="3200" dirty="0"/>
              <a:t>)</a:t>
            </a:r>
          </a:p>
        </p:txBody>
      </p:sp>
      <p:sp>
        <p:nvSpPr>
          <p:cNvPr id="7" name="Rectangle 6"/>
          <p:cNvSpPr/>
          <p:nvPr/>
        </p:nvSpPr>
        <p:spPr>
          <a:xfrm>
            <a:off x="410861" y="1348088"/>
            <a:ext cx="8123850" cy="6001642"/>
          </a:xfrm>
          <a:prstGeom prst="rect">
            <a:avLst/>
          </a:prstGeom>
        </p:spPr>
        <p:txBody>
          <a:bodyPr wrap="square">
            <a:spAutoFit/>
          </a:bodyPr>
          <a:lstStyle/>
          <a:p>
            <a:pPr marL="342900" indent="-342900">
              <a:buFont typeface="Arial"/>
              <a:buChar char="•"/>
            </a:pPr>
            <a:r>
              <a:rPr lang="en-GB" sz="2400" dirty="0"/>
              <a:t>Quantify your DNA and samples prior to organising RAD library construction (don’t do all together). Bring 96- plates with your DNA aliquots to lab and do protocols there</a:t>
            </a:r>
          </a:p>
          <a:p>
            <a:pPr marL="342900" indent="-342900">
              <a:buFont typeface="Arial"/>
              <a:buChar char="•"/>
            </a:pPr>
            <a:endParaRPr lang="en-GB" sz="2400" dirty="0"/>
          </a:p>
          <a:p>
            <a:pPr marL="342900" indent="-342900">
              <a:buFont typeface="Arial"/>
              <a:buChar char="•"/>
            </a:pPr>
            <a:r>
              <a:rPr lang="en-GB" sz="2400" dirty="0"/>
              <a:t>Intense concentration needed, but relaxed periods in between (e.g. waiting for PCR / gel steps), so keep alert. One small mistake can ruin hours/days of work!</a:t>
            </a:r>
          </a:p>
          <a:p>
            <a:pPr marL="342900" indent="-342900">
              <a:buFont typeface="Arial"/>
              <a:buChar char="•"/>
            </a:pPr>
            <a:endParaRPr lang="en-GB" sz="2400" dirty="0"/>
          </a:p>
          <a:p>
            <a:pPr marL="342900" indent="-342900">
              <a:buFont typeface="Arial"/>
              <a:buChar char="•"/>
            </a:pPr>
            <a:r>
              <a:rPr lang="en-GB" sz="2400" dirty="0"/>
              <a:t>Be exceptionally consistent and accurate with pipetting especially at the adapter ligation stages </a:t>
            </a:r>
            <a:r>
              <a:rPr lang="mr-IN" sz="2400" dirty="0"/>
              <a:t>–</a:t>
            </a:r>
            <a:r>
              <a:rPr lang="en-GB" sz="2400" dirty="0"/>
              <a:t> this will determine if individuals are included in your library when pooling. Also be careful with extracting the gel slices, size selection is very important</a:t>
            </a:r>
          </a:p>
          <a:p>
            <a:pPr marL="342900" indent="-342900">
              <a:buFont typeface="Arial"/>
              <a:buChar char="•"/>
            </a:pPr>
            <a:endParaRPr lang="en-GB" sz="2400" dirty="0"/>
          </a:p>
          <a:p>
            <a:pPr marL="342900" indent="-342900">
              <a:buFont typeface="Arial"/>
              <a:buChar char="•"/>
            </a:pPr>
            <a:endParaRPr lang="en-GB" sz="2400" dirty="0"/>
          </a:p>
          <a:p>
            <a:pPr marL="342900" indent="-342900">
              <a:buFont typeface="Arial"/>
              <a:buChar char="•"/>
            </a:pPr>
            <a:endParaRPr lang="en-GB" sz="2400" dirty="0"/>
          </a:p>
        </p:txBody>
      </p:sp>
    </p:spTree>
    <p:extLst>
      <p:ext uri="{BB962C8B-B14F-4D97-AF65-F5344CB8AC3E}">
        <p14:creationId xmlns:p14="http://schemas.microsoft.com/office/powerpoint/2010/main" val="22269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Sequencing</a:t>
            </a:r>
          </a:p>
        </p:txBody>
      </p:sp>
      <p:sp>
        <p:nvSpPr>
          <p:cNvPr id="6" name="Rectangle 5"/>
          <p:cNvSpPr/>
          <p:nvPr/>
        </p:nvSpPr>
        <p:spPr>
          <a:xfrm>
            <a:off x="440993" y="1281739"/>
            <a:ext cx="8202479" cy="3046988"/>
          </a:xfrm>
          <a:prstGeom prst="rect">
            <a:avLst/>
          </a:prstGeom>
        </p:spPr>
        <p:txBody>
          <a:bodyPr wrap="square">
            <a:spAutoFit/>
          </a:bodyPr>
          <a:lstStyle/>
          <a:p>
            <a:pPr marL="342900" indent="-342900">
              <a:buFont typeface="Arial"/>
              <a:buChar char="•"/>
            </a:pPr>
            <a:r>
              <a:rPr lang="en-GB" sz="2400" dirty="0"/>
              <a:t>It’s wise to run samples on a </a:t>
            </a:r>
            <a:r>
              <a:rPr lang="en-GB" sz="2400" dirty="0" err="1"/>
              <a:t>Bioanalyzer</a:t>
            </a:r>
            <a:r>
              <a:rPr lang="en-GB" sz="2400" dirty="0"/>
              <a:t> to check the size of the fragments in the final library, sequencing facilities can do this but will charge</a:t>
            </a:r>
          </a:p>
          <a:p>
            <a:pPr marL="342900" indent="-342900">
              <a:buFont typeface="Arial"/>
              <a:buChar char="•"/>
            </a:pPr>
            <a:endParaRPr lang="en-GB" sz="2400" dirty="0"/>
          </a:p>
          <a:p>
            <a:pPr marL="342900" indent="-342900">
              <a:buFont typeface="Arial"/>
              <a:buChar char="•"/>
            </a:pPr>
            <a:r>
              <a:rPr lang="en-GB" sz="2400" dirty="0"/>
              <a:t>Once your </a:t>
            </a:r>
            <a:r>
              <a:rPr lang="en-GB" sz="2400" dirty="0" err="1"/>
              <a:t>libaries</a:t>
            </a:r>
            <a:r>
              <a:rPr lang="en-GB" sz="2400" dirty="0"/>
              <a:t> are done you can store them in the fridge/freezer until ready to take to the sequencing facility</a:t>
            </a:r>
          </a:p>
          <a:p>
            <a:pPr marL="342900" indent="-342900">
              <a:buFont typeface="Arial"/>
              <a:buChar char="•"/>
            </a:pPr>
            <a:endParaRPr lang="en-GB" sz="2400" dirty="0"/>
          </a:p>
          <a:p>
            <a:pPr marL="342900" indent="-342900">
              <a:buFont typeface="Arial"/>
              <a:buChar char="•"/>
            </a:pPr>
            <a:r>
              <a:rPr lang="en-GB" sz="2400" dirty="0"/>
              <a:t>Enjoy that feeling once it’s all done and take a break before</a:t>
            </a:r>
            <a:r>
              <a:rPr lang="mr-IN" sz="2400" dirty="0"/>
              <a:t>…</a:t>
            </a:r>
            <a:endParaRPr lang="en-GB" sz="2400" dirty="0"/>
          </a:p>
        </p:txBody>
      </p:sp>
      <p:sp>
        <p:nvSpPr>
          <p:cNvPr id="3" name="Subtitle 2"/>
          <p:cNvSpPr>
            <a:spLocks noGrp="1"/>
          </p:cNvSpPr>
          <p:nvPr>
            <p:ph type="subTitle" idx="1"/>
          </p:nvPr>
        </p:nvSpPr>
        <p:spPr/>
        <p:txBody>
          <a:bodyPr/>
          <a:lstStyle/>
          <a:p>
            <a:endParaRPr lang="en-US" dirty="0"/>
          </a:p>
        </p:txBody>
      </p:sp>
      <p:pic>
        <p:nvPicPr>
          <p:cNvPr id="5" name="Picture 4" descr="Screen Shot 2019-03-11 at 11.47.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38" y="4622800"/>
            <a:ext cx="7813450" cy="1539596"/>
          </a:xfrm>
          <a:prstGeom prst="rect">
            <a:avLst/>
          </a:prstGeom>
        </p:spPr>
      </p:pic>
    </p:spTree>
    <p:extLst>
      <p:ext uri="{BB962C8B-B14F-4D97-AF65-F5344CB8AC3E}">
        <p14:creationId xmlns:p14="http://schemas.microsoft.com/office/powerpoint/2010/main" val="412734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Bioinformatics</a:t>
            </a:r>
          </a:p>
        </p:txBody>
      </p:sp>
      <p:sp>
        <p:nvSpPr>
          <p:cNvPr id="6" name="Rectangle 5"/>
          <p:cNvSpPr/>
          <p:nvPr/>
        </p:nvSpPr>
        <p:spPr>
          <a:xfrm>
            <a:off x="440993" y="940916"/>
            <a:ext cx="8411202" cy="6370975"/>
          </a:xfrm>
          <a:prstGeom prst="rect">
            <a:avLst/>
          </a:prstGeom>
        </p:spPr>
        <p:txBody>
          <a:bodyPr wrap="square">
            <a:spAutoFit/>
          </a:bodyPr>
          <a:lstStyle/>
          <a:p>
            <a:pPr marL="342900" indent="-342900">
              <a:buFont typeface="Arial"/>
              <a:buChar char="•"/>
            </a:pPr>
            <a:r>
              <a:rPr lang="en-GB" sz="2400" dirty="0"/>
              <a:t>“Bioinformatics” is an extremely broad subject </a:t>
            </a:r>
            <a:r>
              <a:rPr lang="mr-IN" sz="2400" dirty="0"/>
              <a:t>–</a:t>
            </a:r>
            <a:r>
              <a:rPr lang="en-GB" sz="2400" dirty="0"/>
              <a:t> covers all types of different analyses. For RAD-</a:t>
            </a:r>
            <a:r>
              <a:rPr lang="en-GB" sz="2400" dirty="0" err="1"/>
              <a:t>seq</a:t>
            </a:r>
            <a:r>
              <a:rPr lang="en-GB" sz="2400" dirty="0"/>
              <a:t> type data the options are usually Stacks, </a:t>
            </a:r>
            <a:r>
              <a:rPr lang="en-GB" sz="2400" dirty="0" err="1"/>
              <a:t>ipyRAD</a:t>
            </a:r>
            <a:r>
              <a:rPr lang="en-GB" sz="2400" dirty="0"/>
              <a:t>, </a:t>
            </a:r>
            <a:r>
              <a:rPr lang="en-GB" sz="2400" dirty="0" err="1"/>
              <a:t>dDocent</a:t>
            </a:r>
            <a:r>
              <a:rPr lang="en-GB" sz="2400" dirty="0"/>
              <a:t>, TASSEL, ANGSD to process data</a:t>
            </a:r>
          </a:p>
          <a:p>
            <a:pPr marL="342900" indent="-342900">
              <a:buFont typeface="Arial"/>
              <a:buChar char="•"/>
            </a:pPr>
            <a:endParaRPr lang="en-GB" sz="2400" dirty="0"/>
          </a:p>
          <a:p>
            <a:pPr marL="342900" indent="-342900">
              <a:buFont typeface="Arial"/>
              <a:buChar char="•"/>
            </a:pPr>
            <a:r>
              <a:rPr lang="en-GB" sz="2400" dirty="0"/>
              <a:t>Downstream analyses will typically use output files from these programs but there are numerous conversion tools if needed (Plink, </a:t>
            </a:r>
            <a:r>
              <a:rPr lang="en-GB" sz="2400" dirty="0" err="1"/>
              <a:t>PGDSpider</a:t>
            </a:r>
            <a:r>
              <a:rPr lang="en-GB" sz="2400" dirty="0"/>
              <a:t>)</a:t>
            </a:r>
          </a:p>
          <a:p>
            <a:endParaRPr lang="en-GB" sz="2400" dirty="0"/>
          </a:p>
          <a:p>
            <a:pPr marL="342900" indent="-342900">
              <a:buFont typeface="Arial"/>
              <a:buChar char="•"/>
            </a:pPr>
            <a:r>
              <a:rPr lang="en-GB" sz="2400" dirty="0"/>
              <a:t>Absolutely </a:t>
            </a:r>
            <a:r>
              <a:rPr lang="en-GB" sz="2400" b="1" u="sng" dirty="0"/>
              <a:t>NOT</a:t>
            </a:r>
            <a:r>
              <a:rPr lang="en-GB" sz="2400" dirty="0"/>
              <a:t> trivial! You need to become familiar with writing code for </a:t>
            </a:r>
            <a:r>
              <a:rPr lang="en-GB" sz="2400" dirty="0" err="1"/>
              <a:t>linux</a:t>
            </a:r>
            <a:r>
              <a:rPr lang="en-GB" sz="2400" dirty="0"/>
              <a:t>/</a:t>
            </a:r>
            <a:r>
              <a:rPr lang="en-GB" sz="2400" dirty="0" err="1"/>
              <a:t>unix</a:t>
            </a:r>
            <a:r>
              <a:rPr lang="en-GB" sz="2400" dirty="0"/>
              <a:t> style environments to do the heavy lifting for you</a:t>
            </a:r>
          </a:p>
          <a:p>
            <a:pPr marL="342900" indent="-342900">
              <a:buFont typeface="Arial"/>
              <a:buChar char="•"/>
            </a:pPr>
            <a:endParaRPr lang="en-GB" sz="2400" dirty="0"/>
          </a:p>
          <a:p>
            <a:pPr marL="342900" indent="-342900">
              <a:buFont typeface="Arial"/>
              <a:buChar char="•"/>
            </a:pPr>
            <a:r>
              <a:rPr lang="en-GB" sz="2400" dirty="0"/>
              <a:t>Also you need to become with High Performance Computing clusters and how to use them as this will be fundamental to parallelising the workload on multiple processors</a:t>
            </a:r>
          </a:p>
          <a:p>
            <a:pPr marL="342900" indent="-342900">
              <a:buFont typeface="Arial"/>
              <a:buChar char="•"/>
            </a:pPr>
            <a:endParaRPr lang="en-GB" sz="2400" dirty="0"/>
          </a:p>
        </p:txBody>
      </p:sp>
    </p:spTree>
    <p:extLst>
      <p:ext uri="{BB962C8B-B14F-4D97-AF65-F5344CB8AC3E}">
        <p14:creationId xmlns:p14="http://schemas.microsoft.com/office/powerpoint/2010/main" val="388756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144001"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a:t>
            </a:r>
            <a:r>
              <a:rPr lang="en-US" sz="3200" dirty="0" err="1"/>
              <a:t>Bioinformatic</a:t>
            </a:r>
            <a:r>
              <a:rPr lang="en-US" sz="3200" dirty="0"/>
              <a:t> workflow using Stacks on a HPC cluster</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5" name="Rounded Rectangle 4"/>
          <p:cNvSpPr/>
          <p:nvPr/>
        </p:nvSpPr>
        <p:spPr>
          <a:xfrm>
            <a:off x="317520" y="989340"/>
            <a:ext cx="2187327" cy="139365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04388" y="1024622"/>
            <a:ext cx="2106295" cy="1200328"/>
          </a:xfrm>
          <a:prstGeom prst="rect">
            <a:avLst/>
          </a:prstGeom>
        </p:spPr>
        <p:txBody>
          <a:bodyPr wrap="square">
            <a:spAutoFit/>
          </a:bodyPr>
          <a:lstStyle/>
          <a:p>
            <a:r>
              <a:rPr lang="en-GB" sz="2400" dirty="0" err="1"/>
              <a:t>ddRAD-seq</a:t>
            </a:r>
            <a:r>
              <a:rPr lang="en-GB" sz="2400" dirty="0"/>
              <a:t> </a:t>
            </a:r>
          </a:p>
          <a:p>
            <a:r>
              <a:rPr lang="en-GB" sz="2400" dirty="0"/>
              <a:t>raw sequence read data</a:t>
            </a:r>
          </a:p>
        </p:txBody>
      </p:sp>
      <p:sp>
        <p:nvSpPr>
          <p:cNvPr id="8" name="Rectangle 7"/>
          <p:cNvSpPr/>
          <p:nvPr/>
        </p:nvSpPr>
        <p:spPr>
          <a:xfrm>
            <a:off x="3421280" y="2495952"/>
            <a:ext cx="2106295" cy="830997"/>
          </a:xfrm>
          <a:prstGeom prst="rect">
            <a:avLst/>
          </a:prstGeom>
        </p:spPr>
        <p:txBody>
          <a:bodyPr wrap="square">
            <a:spAutoFit/>
          </a:bodyPr>
          <a:lstStyle/>
          <a:p>
            <a:r>
              <a:rPr lang="en-GB" sz="2400" dirty="0"/>
              <a:t>Stacks 2.61</a:t>
            </a:r>
          </a:p>
          <a:p>
            <a:r>
              <a:rPr lang="en-GB" sz="2400" dirty="0"/>
              <a:t>Perl</a:t>
            </a:r>
          </a:p>
        </p:txBody>
      </p:sp>
      <p:sp>
        <p:nvSpPr>
          <p:cNvPr id="9" name="Rounded Rectangle 8"/>
          <p:cNvSpPr/>
          <p:nvPr/>
        </p:nvSpPr>
        <p:spPr>
          <a:xfrm>
            <a:off x="2892923" y="1888271"/>
            <a:ext cx="2687572" cy="333417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421280" y="1888271"/>
            <a:ext cx="2106295" cy="461665"/>
          </a:xfrm>
          <a:prstGeom prst="rect">
            <a:avLst/>
          </a:prstGeom>
        </p:spPr>
        <p:txBody>
          <a:bodyPr wrap="square">
            <a:spAutoFit/>
          </a:bodyPr>
          <a:lstStyle/>
          <a:p>
            <a:r>
              <a:rPr lang="en-GB" sz="2400" dirty="0"/>
              <a:t>HPC cluster</a:t>
            </a:r>
          </a:p>
        </p:txBody>
      </p:sp>
      <p:sp>
        <p:nvSpPr>
          <p:cNvPr id="13" name="Rectangle 12"/>
          <p:cNvSpPr/>
          <p:nvPr/>
        </p:nvSpPr>
        <p:spPr>
          <a:xfrm>
            <a:off x="6468325" y="5080653"/>
            <a:ext cx="2675675" cy="1569660"/>
          </a:xfrm>
          <a:prstGeom prst="rect">
            <a:avLst/>
          </a:prstGeom>
        </p:spPr>
        <p:txBody>
          <a:bodyPr wrap="square">
            <a:spAutoFit/>
          </a:bodyPr>
          <a:lstStyle/>
          <a:p>
            <a:r>
              <a:rPr lang="en-GB" sz="2400" dirty="0"/>
              <a:t>Output files for </a:t>
            </a:r>
          </a:p>
          <a:p>
            <a:r>
              <a:rPr lang="en-GB" sz="2400" dirty="0"/>
              <a:t>pop structure, genetic diversity and phylogenetics</a:t>
            </a:r>
          </a:p>
        </p:txBody>
      </p:sp>
      <p:sp>
        <p:nvSpPr>
          <p:cNvPr id="14" name="Rounded Rectangle 13"/>
          <p:cNvSpPr/>
          <p:nvPr/>
        </p:nvSpPr>
        <p:spPr>
          <a:xfrm>
            <a:off x="6315027" y="5027729"/>
            <a:ext cx="2628324" cy="143766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Bent Arrow 15"/>
          <p:cNvSpPr/>
          <p:nvPr/>
        </p:nvSpPr>
        <p:spPr>
          <a:xfrm flipV="1">
            <a:off x="2002118" y="2587569"/>
            <a:ext cx="617390" cy="71578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Rectangle 21"/>
          <p:cNvSpPr/>
          <p:nvPr/>
        </p:nvSpPr>
        <p:spPr>
          <a:xfrm>
            <a:off x="3118095" y="3409197"/>
            <a:ext cx="2262028" cy="1846659"/>
          </a:xfrm>
          <a:prstGeom prst="rect">
            <a:avLst/>
          </a:prstGeom>
        </p:spPr>
        <p:txBody>
          <a:bodyPr wrap="square">
            <a:spAutoFit/>
          </a:bodyPr>
          <a:lstStyle/>
          <a:p>
            <a:pPr marL="342900" indent="-342900">
              <a:buFont typeface="Arial"/>
              <a:buChar char="•"/>
            </a:pPr>
            <a:r>
              <a:rPr lang="en-GB" dirty="0" err="1"/>
              <a:t>Demultiplex</a:t>
            </a:r>
            <a:endParaRPr lang="en-GB" dirty="0"/>
          </a:p>
          <a:p>
            <a:pPr marL="342900" indent="-342900">
              <a:buFont typeface="Arial"/>
              <a:buChar char="•"/>
            </a:pPr>
            <a:r>
              <a:rPr lang="en-GB" dirty="0"/>
              <a:t>Cluster reads</a:t>
            </a:r>
          </a:p>
          <a:p>
            <a:pPr marL="342900" indent="-342900">
              <a:buFont typeface="Arial"/>
              <a:buChar char="•"/>
            </a:pPr>
            <a:r>
              <a:rPr lang="en-GB" dirty="0"/>
              <a:t>Build catalogue</a:t>
            </a:r>
          </a:p>
          <a:p>
            <a:pPr marL="342900" indent="-342900">
              <a:buFont typeface="Arial"/>
              <a:buChar char="•"/>
            </a:pPr>
            <a:r>
              <a:rPr lang="en-GB" dirty="0"/>
              <a:t>Match catalogue</a:t>
            </a:r>
          </a:p>
          <a:p>
            <a:pPr marL="342900" indent="-342900">
              <a:buFont typeface="Arial"/>
              <a:buChar char="•"/>
            </a:pPr>
            <a:r>
              <a:rPr lang="en-GB" dirty="0"/>
              <a:t>Assemble datasets</a:t>
            </a:r>
          </a:p>
          <a:p>
            <a:endParaRPr lang="en-GB" sz="2400" dirty="0"/>
          </a:p>
        </p:txBody>
      </p:sp>
      <p:sp>
        <p:nvSpPr>
          <p:cNvPr id="23" name="Rectangle 22"/>
          <p:cNvSpPr/>
          <p:nvPr/>
        </p:nvSpPr>
        <p:spPr>
          <a:xfrm>
            <a:off x="3112316" y="2548875"/>
            <a:ext cx="2267807" cy="24259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Bent Arrow 23"/>
          <p:cNvSpPr/>
          <p:nvPr/>
        </p:nvSpPr>
        <p:spPr>
          <a:xfrm flipV="1">
            <a:off x="5591815" y="5316427"/>
            <a:ext cx="617390" cy="71578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9079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p:bldP spid="13" grpId="0"/>
      <p:bldP spid="14" grpId="0" animBg="1"/>
      <p:bldP spid="16" grpId="0" animBg="1"/>
      <p:bldP spid="22" grpId="0"/>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err="1"/>
              <a:t>Process_radtags</a:t>
            </a:r>
            <a:endParaRPr lang="en-US" sz="3200" i="1" dirty="0"/>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3" name="Rectangle 2"/>
          <p:cNvSpPr/>
          <p:nvPr/>
        </p:nvSpPr>
        <p:spPr>
          <a:xfrm>
            <a:off x="634999" y="1307174"/>
            <a:ext cx="5296647" cy="923330"/>
          </a:xfrm>
          <a:prstGeom prst="rect">
            <a:avLst/>
          </a:prstGeom>
        </p:spPr>
        <p:txBody>
          <a:bodyPr wrap="square">
            <a:spAutoFit/>
          </a:bodyPr>
          <a:lstStyle/>
          <a:p>
            <a:pPr marL="342900" indent="-342900">
              <a:buFont typeface="Arial"/>
              <a:buChar char="•"/>
            </a:pPr>
            <a:r>
              <a:rPr lang="en-GB" i="1" dirty="0"/>
              <a:t>Myotis </a:t>
            </a:r>
            <a:r>
              <a:rPr lang="en-GB" i="1" dirty="0" err="1"/>
              <a:t>escalarai</a:t>
            </a:r>
            <a:r>
              <a:rPr lang="en-GB" i="1" dirty="0"/>
              <a:t> </a:t>
            </a:r>
            <a:r>
              <a:rPr lang="mr-IN" dirty="0"/>
              <a:t>–</a:t>
            </a:r>
            <a:r>
              <a:rPr lang="en-GB" dirty="0"/>
              <a:t> </a:t>
            </a:r>
            <a:r>
              <a:rPr lang="en-GB" dirty="0" err="1"/>
              <a:t>Escalara’s</a:t>
            </a:r>
            <a:r>
              <a:rPr lang="en-GB" dirty="0"/>
              <a:t> mouse-eared bat</a:t>
            </a:r>
          </a:p>
          <a:p>
            <a:pPr marL="342900" indent="-342900">
              <a:buFont typeface="Arial"/>
              <a:buChar char="•"/>
            </a:pPr>
            <a:r>
              <a:rPr lang="en-GB" dirty="0"/>
              <a:t>Subset of 134 samples here (for more manageable processing)</a:t>
            </a:r>
          </a:p>
        </p:txBody>
      </p:sp>
      <p:pic>
        <p:nvPicPr>
          <p:cNvPr id="6" name="Picture 5">
            <a:extLst>
              <a:ext uri="{FF2B5EF4-FFF2-40B4-BE49-F238E27FC236}">
                <a16:creationId xmlns:a16="http://schemas.microsoft.com/office/drawing/2014/main" id="{3BB210FA-F5E3-B260-14D1-EB2B86DD2513}"/>
              </a:ext>
            </a:extLst>
          </p:cNvPr>
          <p:cNvPicPr>
            <a:picLocks noChangeAspect="1"/>
          </p:cNvPicPr>
          <p:nvPr/>
        </p:nvPicPr>
        <p:blipFill>
          <a:blip r:embed="rId3"/>
          <a:stretch>
            <a:fillRect/>
          </a:stretch>
        </p:blipFill>
        <p:spPr>
          <a:xfrm>
            <a:off x="6144639" y="1013967"/>
            <a:ext cx="2364362" cy="1596487"/>
          </a:xfrm>
          <a:prstGeom prst="rect">
            <a:avLst/>
          </a:prstGeom>
        </p:spPr>
      </p:pic>
      <p:pic>
        <p:nvPicPr>
          <p:cNvPr id="8" name="Picture 7">
            <a:extLst>
              <a:ext uri="{FF2B5EF4-FFF2-40B4-BE49-F238E27FC236}">
                <a16:creationId xmlns:a16="http://schemas.microsoft.com/office/drawing/2014/main" id="{937DF71A-FCB4-B5C2-AD73-937AC03B90F6}"/>
              </a:ext>
            </a:extLst>
          </p:cNvPr>
          <p:cNvPicPr>
            <a:picLocks noChangeAspect="1"/>
          </p:cNvPicPr>
          <p:nvPr/>
        </p:nvPicPr>
        <p:blipFill>
          <a:blip r:embed="rId4"/>
          <a:stretch>
            <a:fillRect/>
          </a:stretch>
        </p:blipFill>
        <p:spPr>
          <a:xfrm>
            <a:off x="510179" y="2693686"/>
            <a:ext cx="5981700" cy="3987800"/>
          </a:xfrm>
          <a:prstGeom prst="rect">
            <a:avLst/>
          </a:prstGeom>
        </p:spPr>
      </p:pic>
    </p:spTree>
    <p:extLst>
      <p:ext uri="{BB962C8B-B14F-4D97-AF65-F5344CB8AC3E}">
        <p14:creationId xmlns:p14="http://schemas.microsoft.com/office/powerpoint/2010/main" val="3346425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8EFD0-D3EF-95F4-7DAE-5A14DDE726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E5D5E5-D2A7-DEE4-7193-6F569B7F62D9}"/>
              </a:ext>
            </a:extLst>
          </p:cNvPr>
          <p:cNvSpPr>
            <a:spLocks noGrp="1"/>
          </p:cNvSpPr>
          <p:nvPr>
            <p:ph idx="1"/>
          </p:nvPr>
        </p:nvSpPr>
        <p:spPr/>
        <p:txBody>
          <a:bodyPr>
            <a:normAutofit/>
          </a:bodyPr>
          <a:lstStyle/>
          <a:p>
            <a:r>
              <a:rPr lang="en-US" dirty="0"/>
              <a:t>Best practice for planning and executing a population genomics project based on </a:t>
            </a:r>
            <a:r>
              <a:rPr lang="en-US" dirty="0" err="1"/>
              <a:t>ddRAD</a:t>
            </a:r>
            <a:r>
              <a:rPr lang="en-US" dirty="0"/>
              <a:t>-seq type data using  Stacks 2</a:t>
            </a:r>
          </a:p>
          <a:p>
            <a:r>
              <a:rPr lang="en-US" dirty="0"/>
              <a:t>We will process raw sequencing reads, run </a:t>
            </a:r>
            <a:r>
              <a:rPr lang="en-US" dirty="0" err="1"/>
              <a:t>denov</a:t>
            </a:r>
            <a:r>
              <a:rPr lang="en-US" dirty="0"/>
              <a:t>—</a:t>
            </a:r>
            <a:r>
              <a:rPr lang="en-US" dirty="0" err="1"/>
              <a:t>map.pl</a:t>
            </a:r>
            <a:r>
              <a:rPr lang="en-US" dirty="0"/>
              <a:t> and then estimate genetic diversity, population structure and evolutionary relationships</a:t>
            </a:r>
          </a:p>
        </p:txBody>
      </p:sp>
    </p:spTree>
    <p:extLst>
      <p:ext uri="{BB962C8B-B14F-4D97-AF65-F5344CB8AC3E}">
        <p14:creationId xmlns:p14="http://schemas.microsoft.com/office/powerpoint/2010/main" val="1707346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 (http://</a:t>
            </a:r>
            <a:r>
              <a:rPr lang="en-US" sz="3200" dirty="0" err="1"/>
              <a:t>catchenlab.life.illinois.edu</a:t>
            </a:r>
            <a:r>
              <a:rPr lang="en-US" sz="3200" dirty="0"/>
              <a:t>/stacks/)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564471" y="1225690"/>
            <a:ext cx="7761485" cy="6740306"/>
          </a:xfrm>
          <a:prstGeom prst="rect">
            <a:avLst/>
          </a:prstGeom>
        </p:spPr>
        <p:txBody>
          <a:bodyPr wrap="square">
            <a:spAutoFit/>
          </a:bodyPr>
          <a:lstStyle/>
          <a:p>
            <a:pPr marL="342900" indent="-342900">
              <a:buFont typeface="Arial"/>
              <a:buChar char="•"/>
            </a:pPr>
            <a:r>
              <a:rPr lang="en-GB" sz="2400" dirty="0"/>
              <a:t>Programmed and maintained by Julian </a:t>
            </a:r>
            <a:r>
              <a:rPr lang="en-GB" sz="2400" dirty="0" err="1"/>
              <a:t>Catchen</a:t>
            </a:r>
            <a:endParaRPr lang="en-GB" sz="2400" dirty="0"/>
          </a:p>
          <a:p>
            <a:pPr marL="342900" indent="-342900">
              <a:buFont typeface="Arial"/>
              <a:buChar char="•"/>
            </a:pPr>
            <a:endParaRPr lang="en-GB" sz="2400" dirty="0"/>
          </a:p>
          <a:p>
            <a:pPr marL="342900" indent="-342900">
              <a:buFont typeface="Arial"/>
              <a:buChar char="•"/>
            </a:pPr>
            <a:r>
              <a:rPr lang="en-GB" sz="2400" dirty="0"/>
              <a:t>Designed specifically for short read [dd]RAD-</a:t>
            </a:r>
            <a:r>
              <a:rPr lang="en-GB" sz="2400" dirty="0" err="1"/>
              <a:t>seq</a:t>
            </a:r>
            <a:r>
              <a:rPr lang="en-GB" sz="2400" dirty="0"/>
              <a:t> type data</a:t>
            </a:r>
          </a:p>
          <a:p>
            <a:pPr marL="342900" indent="-342900">
              <a:buFont typeface="Arial"/>
              <a:buChar char="•"/>
            </a:pPr>
            <a:endParaRPr lang="en-GB" sz="2400" dirty="0"/>
          </a:p>
          <a:p>
            <a:pPr marL="342900" indent="-342900">
              <a:buFont typeface="Arial"/>
              <a:buChar char="•"/>
            </a:pPr>
            <a:r>
              <a:rPr lang="en-GB" sz="2400" dirty="0"/>
              <a:t>Written in C++ and Perl</a:t>
            </a:r>
          </a:p>
          <a:p>
            <a:pPr marL="342900" indent="-342900">
              <a:buFont typeface="Arial"/>
              <a:buChar char="•"/>
            </a:pPr>
            <a:endParaRPr lang="en-GB" sz="2400" dirty="0"/>
          </a:p>
          <a:p>
            <a:pPr marL="342900" indent="-342900">
              <a:buFont typeface="Arial"/>
              <a:buChar char="•"/>
            </a:pPr>
            <a:r>
              <a:rPr lang="en-GB" sz="2400" dirty="0"/>
              <a:t>Well established pipeline which has not changed too much, cited many times</a:t>
            </a:r>
          </a:p>
          <a:p>
            <a:pPr marL="342900" indent="-342900">
              <a:buFont typeface="Arial"/>
              <a:buChar char="•"/>
            </a:pPr>
            <a:endParaRPr lang="en-GB" sz="2400" dirty="0"/>
          </a:p>
          <a:p>
            <a:pPr marL="342900" indent="-342900">
              <a:buFont typeface="Arial"/>
              <a:buChar char="•"/>
            </a:pPr>
            <a:r>
              <a:rPr lang="en-GB" sz="2400" dirty="0"/>
              <a:t>Good </a:t>
            </a:r>
            <a:r>
              <a:rPr lang="en-GB" sz="2400" dirty="0" err="1"/>
              <a:t>google</a:t>
            </a:r>
            <a:r>
              <a:rPr lang="en-GB" sz="2400" dirty="0"/>
              <a:t> user group (very useful!)</a:t>
            </a:r>
          </a:p>
          <a:p>
            <a:pPr marL="342900" indent="-342900">
              <a:buFont typeface="Arial"/>
              <a:buChar char="•"/>
            </a:pPr>
            <a:endParaRPr lang="en-GB" sz="2400" dirty="0"/>
          </a:p>
          <a:p>
            <a:pPr marL="342900" indent="-342900">
              <a:buFont typeface="Arial"/>
              <a:buChar char="•"/>
            </a:pPr>
            <a:r>
              <a:rPr lang="en-GB" sz="2400" dirty="0" err="1"/>
              <a:t>Denovo_map.pl</a:t>
            </a:r>
            <a:r>
              <a:rPr lang="en-GB" sz="2400" dirty="0"/>
              <a:t>, </a:t>
            </a:r>
            <a:r>
              <a:rPr lang="en-GB" sz="2400" dirty="0" err="1"/>
              <a:t>ref_map.pl</a:t>
            </a:r>
            <a:r>
              <a:rPr lang="en-GB" sz="2400" dirty="0"/>
              <a:t> or modular system (</a:t>
            </a:r>
            <a:r>
              <a:rPr lang="en-GB" sz="2400" dirty="0" err="1"/>
              <a:t>process_radtags</a:t>
            </a:r>
            <a:r>
              <a:rPr lang="en-GB" sz="2400" dirty="0"/>
              <a:t>, </a:t>
            </a:r>
            <a:r>
              <a:rPr lang="en-GB" sz="2400" dirty="0" err="1"/>
              <a:t>ustacks</a:t>
            </a:r>
            <a:r>
              <a:rPr lang="en-GB" sz="2400" dirty="0"/>
              <a:t>, </a:t>
            </a:r>
            <a:r>
              <a:rPr lang="en-GB" sz="2400" dirty="0" err="1"/>
              <a:t>cstacks</a:t>
            </a:r>
            <a:r>
              <a:rPr lang="en-GB" sz="2400" dirty="0"/>
              <a:t>, </a:t>
            </a:r>
            <a:r>
              <a:rPr lang="en-GB" sz="2400" dirty="0" err="1"/>
              <a:t>sstacks</a:t>
            </a:r>
            <a:r>
              <a:rPr lang="en-GB" sz="2400" dirty="0"/>
              <a:t>, populations) - can rerun any part</a:t>
            </a:r>
          </a:p>
          <a:p>
            <a:pPr marL="342900" indent="-342900">
              <a:buFont typeface="Arial"/>
              <a:buChar char="•"/>
            </a:pPr>
            <a:endParaRPr lang="en-GB" sz="2400" dirty="0"/>
          </a:p>
          <a:p>
            <a:pPr marL="342900" indent="-342900">
              <a:buFont typeface="Arial"/>
              <a:buChar char="•"/>
            </a:pPr>
            <a:endParaRPr lang="en-GB" sz="2400" dirty="0"/>
          </a:p>
          <a:p>
            <a:endParaRPr lang="en-GB" sz="2400" dirty="0"/>
          </a:p>
          <a:p>
            <a:endParaRPr lang="en-GB" sz="2400" dirty="0"/>
          </a:p>
        </p:txBody>
      </p:sp>
    </p:spTree>
    <p:extLst>
      <p:ext uri="{BB962C8B-B14F-4D97-AF65-F5344CB8AC3E}">
        <p14:creationId xmlns:p14="http://schemas.microsoft.com/office/powerpoint/2010/main" val="2795938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18" name="Rounded Rectangle 17"/>
          <p:cNvSpPr/>
          <p:nvPr/>
        </p:nvSpPr>
        <p:spPr>
          <a:xfrm>
            <a:off x="317520" y="989340"/>
            <a:ext cx="2187327" cy="139365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04388" y="1024622"/>
            <a:ext cx="2106295" cy="1200328"/>
          </a:xfrm>
          <a:prstGeom prst="rect">
            <a:avLst/>
          </a:prstGeom>
        </p:spPr>
        <p:txBody>
          <a:bodyPr wrap="square">
            <a:spAutoFit/>
          </a:bodyPr>
          <a:lstStyle/>
          <a:p>
            <a:r>
              <a:rPr lang="en-GB" sz="2400" dirty="0"/>
              <a:t>RAD-</a:t>
            </a:r>
            <a:r>
              <a:rPr lang="en-GB" sz="2400" dirty="0" err="1"/>
              <a:t>seq</a:t>
            </a:r>
            <a:r>
              <a:rPr lang="en-GB" sz="2400" dirty="0"/>
              <a:t> </a:t>
            </a:r>
          </a:p>
          <a:p>
            <a:r>
              <a:rPr lang="en-GB" sz="2400" dirty="0"/>
              <a:t>raw sequence read data</a:t>
            </a:r>
          </a:p>
        </p:txBody>
      </p:sp>
      <p:sp>
        <p:nvSpPr>
          <p:cNvPr id="20" name="Rectangle 19"/>
          <p:cNvSpPr/>
          <p:nvPr/>
        </p:nvSpPr>
        <p:spPr>
          <a:xfrm>
            <a:off x="3421280" y="2495952"/>
            <a:ext cx="2106295" cy="830997"/>
          </a:xfrm>
          <a:prstGeom prst="rect">
            <a:avLst/>
          </a:prstGeom>
        </p:spPr>
        <p:txBody>
          <a:bodyPr wrap="square">
            <a:spAutoFit/>
          </a:bodyPr>
          <a:lstStyle/>
          <a:p>
            <a:r>
              <a:rPr lang="en-GB" sz="2400" dirty="0"/>
              <a:t>Stacks 2.61</a:t>
            </a:r>
          </a:p>
          <a:p>
            <a:r>
              <a:rPr lang="en-GB" sz="2400" dirty="0"/>
              <a:t>Perl</a:t>
            </a:r>
          </a:p>
        </p:txBody>
      </p:sp>
      <p:sp>
        <p:nvSpPr>
          <p:cNvPr id="21" name="Rounded Rectangle 20"/>
          <p:cNvSpPr/>
          <p:nvPr/>
        </p:nvSpPr>
        <p:spPr>
          <a:xfrm>
            <a:off x="2892923" y="1888271"/>
            <a:ext cx="2687572" cy="3334172"/>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421280" y="1888271"/>
            <a:ext cx="2106295" cy="461665"/>
          </a:xfrm>
          <a:prstGeom prst="rect">
            <a:avLst/>
          </a:prstGeom>
        </p:spPr>
        <p:txBody>
          <a:bodyPr wrap="square">
            <a:spAutoFit/>
          </a:bodyPr>
          <a:lstStyle/>
          <a:p>
            <a:r>
              <a:rPr lang="en-GB" sz="2400" dirty="0"/>
              <a:t>HPC cluster</a:t>
            </a:r>
          </a:p>
        </p:txBody>
      </p:sp>
      <p:sp>
        <p:nvSpPr>
          <p:cNvPr id="23" name="Rectangle 22"/>
          <p:cNvSpPr/>
          <p:nvPr/>
        </p:nvSpPr>
        <p:spPr>
          <a:xfrm>
            <a:off x="6468325" y="5080653"/>
            <a:ext cx="2675675" cy="1569660"/>
          </a:xfrm>
          <a:prstGeom prst="rect">
            <a:avLst/>
          </a:prstGeom>
        </p:spPr>
        <p:txBody>
          <a:bodyPr wrap="square">
            <a:spAutoFit/>
          </a:bodyPr>
          <a:lstStyle/>
          <a:p>
            <a:r>
              <a:rPr lang="en-GB" sz="2400" dirty="0"/>
              <a:t>Output files for </a:t>
            </a:r>
          </a:p>
          <a:p>
            <a:r>
              <a:rPr lang="en-GB" sz="2400" dirty="0"/>
              <a:t>pop structure, genetic diversity and phylogenetics</a:t>
            </a:r>
          </a:p>
        </p:txBody>
      </p:sp>
      <p:sp>
        <p:nvSpPr>
          <p:cNvPr id="24" name="Rounded Rectangle 23"/>
          <p:cNvSpPr/>
          <p:nvPr/>
        </p:nvSpPr>
        <p:spPr>
          <a:xfrm>
            <a:off x="6315027" y="5027729"/>
            <a:ext cx="2628324" cy="143766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Bent Arrow 24"/>
          <p:cNvSpPr/>
          <p:nvPr/>
        </p:nvSpPr>
        <p:spPr>
          <a:xfrm flipV="1">
            <a:off x="2002118" y="2587569"/>
            <a:ext cx="617390" cy="71578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a:off x="3118095" y="3409197"/>
            <a:ext cx="4572000" cy="1846659"/>
          </a:xfrm>
          <a:prstGeom prst="rect">
            <a:avLst/>
          </a:prstGeom>
        </p:spPr>
        <p:txBody>
          <a:bodyPr>
            <a:spAutoFit/>
          </a:bodyPr>
          <a:lstStyle/>
          <a:p>
            <a:pPr marL="342900" indent="-342900">
              <a:buFont typeface="Arial"/>
              <a:buChar char="•"/>
            </a:pPr>
            <a:r>
              <a:rPr lang="en-GB" dirty="0" err="1"/>
              <a:t>Demultiplex</a:t>
            </a:r>
            <a:r>
              <a:rPr lang="en-GB" dirty="0"/>
              <a:t>		</a:t>
            </a:r>
          </a:p>
          <a:p>
            <a:pPr marL="342900" indent="-342900">
              <a:buFont typeface="Arial"/>
              <a:buChar char="•"/>
            </a:pPr>
            <a:r>
              <a:rPr lang="en-GB" dirty="0"/>
              <a:t>Cluster reads</a:t>
            </a:r>
          </a:p>
          <a:p>
            <a:pPr marL="342900" indent="-342900">
              <a:buFont typeface="Arial"/>
              <a:buChar char="•"/>
            </a:pPr>
            <a:r>
              <a:rPr lang="en-GB" dirty="0"/>
              <a:t>Build catalogue</a:t>
            </a:r>
          </a:p>
          <a:p>
            <a:pPr marL="342900" indent="-342900">
              <a:buFont typeface="Arial"/>
              <a:buChar char="•"/>
            </a:pPr>
            <a:r>
              <a:rPr lang="en-GB" dirty="0"/>
              <a:t>Match catalogue</a:t>
            </a:r>
          </a:p>
          <a:p>
            <a:pPr marL="342900" indent="-342900">
              <a:buFont typeface="Arial"/>
              <a:buChar char="•"/>
            </a:pPr>
            <a:r>
              <a:rPr lang="en-GB" dirty="0"/>
              <a:t>Assemble datasets</a:t>
            </a:r>
          </a:p>
          <a:p>
            <a:endParaRPr lang="en-GB" sz="2400" dirty="0"/>
          </a:p>
        </p:txBody>
      </p:sp>
      <p:sp>
        <p:nvSpPr>
          <p:cNvPr id="27" name="Rectangle 26"/>
          <p:cNvSpPr/>
          <p:nvPr/>
        </p:nvSpPr>
        <p:spPr>
          <a:xfrm>
            <a:off x="3112316" y="2548875"/>
            <a:ext cx="2267807" cy="242593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Bent Arrow 27"/>
          <p:cNvSpPr/>
          <p:nvPr/>
        </p:nvSpPr>
        <p:spPr>
          <a:xfrm flipV="1">
            <a:off x="5591815" y="5316427"/>
            <a:ext cx="617390" cy="71578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2836895" y="3247329"/>
            <a:ext cx="2690680" cy="1975114"/>
          </a:xfrm>
          <a:prstGeom prst="ellipse">
            <a:avLst/>
          </a:prstGeom>
          <a:solidFill>
            <a:srgbClr val="008000">
              <a:alpha val="3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315027" y="3398296"/>
            <a:ext cx="4572000" cy="1846659"/>
          </a:xfrm>
          <a:prstGeom prst="rect">
            <a:avLst/>
          </a:prstGeom>
        </p:spPr>
        <p:txBody>
          <a:bodyPr>
            <a:spAutoFit/>
          </a:bodyPr>
          <a:lstStyle/>
          <a:p>
            <a:r>
              <a:rPr lang="en-GB" dirty="0" err="1"/>
              <a:t>process_radtags</a:t>
            </a:r>
            <a:endParaRPr lang="en-GB" dirty="0"/>
          </a:p>
          <a:p>
            <a:r>
              <a:rPr lang="en-GB" dirty="0" err="1"/>
              <a:t>ustacks</a:t>
            </a:r>
            <a:endParaRPr lang="en-GB" dirty="0"/>
          </a:p>
          <a:p>
            <a:r>
              <a:rPr lang="en-GB" dirty="0" err="1"/>
              <a:t>cstacks</a:t>
            </a:r>
            <a:endParaRPr lang="en-GB" dirty="0"/>
          </a:p>
          <a:p>
            <a:r>
              <a:rPr lang="en-GB" dirty="0" err="1"/>
              <a:t>sstacks</a:t>
            </a:r>
            <a:endParaRPr lang="en-GB" dirty="0"/>
          </a:p>
          <a:p>
            <a:r>
              <a:rPr lang="en-GB" dirty="0"/>
              <a:t>populations</a:t>
            </a:r>
          </a:p>
          <a:p>
            <a:endParaRPr lang="en-GB" sz="2400" dirty="0"/>
          </a:p>
        </p:txBody>
      </p:sp>
      <p:cxnSp>
        <p:nvCxnSpPr>
          <p:cNvPr id="30" name="Straight Arrow Connector 29"/>
          <p:cNvCxnSpPr/>
          <p:nvPr/>
        </p:nvCxnSpPr>
        <p:spPr>
          <a:xfrm>
            <a:off x="5380123" y="3616438"/>
            <a:ext cx="934904" cy="17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380123" y="3874686"/>
            <a:ext cx="934904" cy="17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397779" y="4150575"/>
            <a:ext cx="934904" cy="17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380123" y="4407354"/>
            <a:ext cx="934904" cy="17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362517" y="4691080"/>
            <a:ext cx="934904" cy="17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a:extLst>
              <a:ext uri="{FF2B5EF4-FFF2-40B4-BE49-F238E27FC236}">
                <a16:creationId xmlns:a16="http://schemas.microsoft.com/office/drawing/2014/main" id="{65EBA11C-DAF9-192E-1C86-AA50E37D72DA}"/>
              </a:ext>
            </a:extLst>
          </p:cNvPr>
          <p:cNvSpPr/>
          <p:nvPr/>
        </p:nvSpPr>
        <p:spPr>
          <a:xfrm>
            <a:off x="6327429" y="3731257"/>
            <a:ext cx="1891023" cy="120826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30EB09B-5E72-A025-C0F5-C73E7F7C4EC2}"/>
              </a:ext>
            </a:extLst>
          </p:cNvPr>
          <p:cNvSpPr/>
          <p:nvPr/>
        </p:nvSpPr>
        <p:spPr>
          <a:xfrm>
            <a:off x="7915267" y="3564358"/>
            <a:ext cx="3950225" cy="738664"/>
          </a:xfrm>
          <a:prstGeom prst="rect">
            <a:avLst/>
          </a:prstGeom>
        </p:spPr>
        <p:txBody>
          <a:bodyPr wrap="square">
            <a:spAutoFit/>
          </a:bodyPr>
          <a:lstStyle/>
          <a:p>
            <a:r>
              <a:rPr lang="en-GB" dirty="0" err="1"/>
              <a:t>denovo_map.pl</a:t>
            </a:r>
            <a:endParaRPr lang="en-GB" dirty="0"/>
          </a:p>
          <a:p>
            <a:endParaRPr lang="en-GB" sz="2400" dirty="0"/>
          </a:p>
        </p:txBody>
      </p:sp>
    </p:spTree>
    <p:extLst>
      <p:ext uri="{BB962C8B-B14F-4D97-AF65-F5344CB8AC3E}">
        <p14:creationId xmlns:p14="http://schemas.microsoft.com/office/powerpoint/2010/main" val="428656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Shell scripts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25" name="Rectangle 24"/>
          <p:cNvSpPr/>
          <p:nvPr/>
        </p:nvSpPr>
        <p:spPr>
          <a:xfrm>
            <a:off x="224103" y="1068331"/>
            <a:ext cx="8807841" cy="6740307"/>
          </a:xfrm>
          <a:prstGeom prst="rect">
            <a:avLst/>
          </a:prstGeom>
        </p:spPr>
        <p:txBody>
          <a:bodyPr wrap="square">
            <a:spAutoFit/>
          </a:bodyPr>
          <a:lstStyle/>
          <a:p>
            <a:pPr marL="342900" indent="-342900">
              <a:buFont typeface="Arial"/>
              <a:buChar char="•"/>
            </a:pPr>
            <a:r>
              <a:rPr lang="en-GB" sz="2400" dirty="0"/>
              <a:t>Shell scripts let you send your jobs to the HPC cluster</a:t>
            </a:r>
          </a:p>
          <a:p>
            <a:pPr marL="342900" indent="-342900">
              <a:buFont typeface="Arial"/>
              <a:buChar char="•"/>
            </a:pPr>
            <a:endParaRPr lang="en-GB" sz="2400" dirty="0"/>
          </a:p>
          <a:p>
            <a:pPr marL="342900" indent="-342900">
              <a:buFont typeface="Arial"/>
              <a:buChar char="•"/>
            </a:pPr>
            <a:r>
              <a:rPr lang="en-GB" sz="2400" dirty="0"/>
              <a:t>Usually one script per individual task, though you can make special scripts which will submit multiple jobs in sequence</a:t>
            </a:r>
          </a:p>
          <a:p>
            <a:endParaRPr lang="en-GB" sz="2400" dirty="0"/>
          </a:p>
          <a:p>
            <a:pPr marL="342900" indent="-342900">
              <a:buFont typeface="Arial"/>
              <a:buChar char="•"/>
            </a:pPr>
            <a:r>
              <a:rPr lang="en-GB" sz="2400" dirty="0"/>
              <a:t>I have a main script header which I edit for each individual job:</a:t>
            </a:r>
          </a:p>
          <a:p>
            <a:pPr marL="800100" lvl="1" indent="-342900">
              <a:buFont typeface="Arial"/>
              <a:buChar char="•"/>
            </a:pPr>
            <a:r>
              <a:rPr lang="en-US" sz="2400" dirty="0"/>
              <a:t>Job name</a:t>
            </a:r>
          </a:p>
          <a:p>
            <a:pPr marL="800100" lvl="1" indent="-342900">
              <a:buFont typeface="Arial"/>
              <a:buChar char="•"/>
            </a:pPr>
            <a:r>
              <a:rPr lang="en-US" sz="2400" dirty="0"/>
              <a:t>Notifications (starts, ends, aborts, pauses etc.) and email address where to send them</a:t>
            </a:r>
          </a:p>
          <a:p>
            <a:pPr marL="800100" lvl="1" indent="-342900">
              <a:buFont typeface="Arial"/>
              <a:buChar char="•"/>
            </a:pPr>
            <a:r>
              <a:rPr lang="en-US" sz="2400" dirty="0" err="1"/>
              <a:t>Input/Output</a:t>
            </a:r>
            <a:r>
              <a:rPr lang="en-US" sz="2400" dirty="0"/>
              <a:t> directories and where to place job </a:t>
            </a:r>
            <a:r>
              <a:rPr lang="en-US" sz="2400" dirty="0" err="1"/>
              <a:t>logfile</a:t>
            </a:r>
            <a:endParaRPr lang="en-US" sz="2400" dirty="0"/>
          </a:p>
          <a:p>
            <a:pPr marL="800100" lvl="1" indent="-342900">
              <a:buFont typeface="Arial"/>
              <a:buChar char="•"/>
            </a:pPr>
            <a:r>
              <a:rPr lang="en-US" sz="2400" dirty="0"/>
              <a:t>Requirements </a:t>
            </a:r>
            <a:r>
              <a:rPr lang="mr-IN" sz="2400" dirty="0"/>
              <a:t>–</a:t>
            </a:r>
            <a:r>
              <a:rPr lang="en-US" sz="2400" dirty="0"/>
              <a:t> processors needed, amount of memory per processor and runtime (used for </a:t>
            </a:r>
            <a:r>
              <a:rPr lang="en-US" sz="2400" dirty="0" err="1"/>
              <a:t>queueing</a:t>
            </a:r>
            <a:r>
              <a:rPr lang="en-US" sz="2400" dirty="0"/>
              <a:t>)</a:t>
            </a:r>
          </a:p>
          <a:p>
            <a:pPr marL="800100" lvl="1" indent="-342900">
              <a:buFont typeface="Arial"/>
              <a:buChar char="•"/>
            </a:pPr>
            <a:endParaRPr lang="en-US" sz="2400" dirty="0"/>
          </a:p>
          <a:p>
            <a:pPr marL="800100" lvl="1" indent="-342900">
              <a:buFont typeface="Arial"/>
              <a:buChar char="•"/>
            </a:pPr>
            <a:r>
              <a:rPr lang="en-US" sz="2400" dirty="0"/>
              <a:t>Followed by the main lines of code </a:t>
            </a:r>
            <a:r>
              <a:rPr lang="mr-IN" sz="2400" dirty="0"/>
              <a:t>–</a:t>
            </a:r>
            <a:r>
              <a:rPr lang="en-US" sz="2400" dirty="0"/>
              <a:t> load programs and relevant instructions </a:t>
            </a:r>
          </a:p>
          <a:p>
            <a:pPr marL="800100" lvl="1" indent="-342900">
              <a:buFont typeface="Arial"/>
              <a:buChar char="•"/>
            </a:pPr>
            <a:endParaRPr lang="en-US" sz="2400" dirty="0"/>
          </a:p>
          <a:p>
            <a:pPr marL="800100" lvl="1" indent="-342900">
              <a:buFont typeface="Arial"/>
              <a:buChar char="•"/>
            </a:pPr>
            <a:endParaRPr lang="en-US" sz="2400" dirty="0"/>
          </a:p>
          <a:p>
            <a:pPr marL="342900" indent="-342900">
              <a:buFont typeface="Wingdings" charset="2"/>
              <a:buChar char="Ø"/>
            </a:pPr>
            <a:endParaRPr lang="en-US" sz="2400" dirty="0"/>
          </a:p>
        </p:txBody>
      </p:sp>
    </p:spTree>
    <p:extLst>
      <p:ext uri="{BB962C8B-B14F-4D97-AF65-F5344CB8AC3E}">
        <p14:creationId xmlns:p14="http://schemas.microsoft.com/office/powerpoint/2010/main" val="144581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4" end="4"/>
                                            </p:txEl>
                                          </p:spTgt>
                                        </p:tgtEl>
                                        <p:attrNameLst>
                                          <p:attrName>style.visibility</p:attrName>
                                        </p:attrNameLst>
                                      </p:cBhvr>
                                      <p:to>
                                        <p:strVal val="visible"/>
                                      </p:to>
                                    </p:set>
                                    <p:animEffect transition="in" filter="fade">
                                      <p:cBhvr>
                                        <p:cTn id="7" dur="500"/>
                                        <p:tgtEl>
                                          <p:spTgt spid="2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5" end="5"/>
                                            </p:txEl>
                                          </p:spTgt>
                                        </p:tgtEl>
                                        <p:attrNameLst>
                                          <p:attrName>style.visibility</p:attrName>
                                        </p:attrNameLst>
                                      </p:cBhvr>
                                      <p:to>
                                        <p:strVal val="visible"/>
                                      </p:to>
                                    </p:set>
                                    <p:animEffect transition="in" filter="fade">
                                      <p:cBhvr>
                                        <p:cTn id="10" dur="500"/>
                                        <p:tgtEl>
                                          <p:spTgt spid="2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xEl>
                                              <p:pRg st="6" end="6"/>
                                            </p:txEl>
                                          </p:spTgt>
                                        </p:tgtEl>
                                        <p:attrNameLst>
                                          <p:attrName>style.visibility</p:attrName>
                                        </p:attrNameLst>
                                      </p:cBhvr>
                                      <p:to>
                                        <p:strVal val="visible"/>
                                      </p:to>
                                    </p:set>
                                    <p:animEffect transition="in" filter="fade">
                                      <p:cBhvr>
                                        <p:cTn id="13" dur="500"/>
                                        <p:tgtEl>
                                          <p:spTgt spid="2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xEl>
                                              <p:pRg st="7" end="7"/>
                                            </p:txEl>
                                          </p:spTgt>
                                        </p:tgtEl>
                                        <p:attrNameLst>
                                          <p:attrName>style.visibility</p:attrName>
                                        </p:attrNameLst>
                                      </p:cBhvr>
                                      <p:to>
                                        <p:strVal val="visible"/>
                                      </p:to>
                                    </p:set>
                                    <p:animEffect transition="in" filter="fade">
                                      <p:cBhvr>
                                        <p:cTn id="16" dur="500"/>
                                        <p:tgtEl>
                                          <p:spTgt spid="25">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xEl>
                                              <p:pRg st="8" end="8"/>
                                            </p:txEl>
                                          </p:spTgt>
                                        </p:tgtEl>
                                        <p:attrNameLst>
                                          <p:attrName>style.visibility</p:attrName>
                                        </p:attrNameLst>
                                      </p:cBhvr>
                                      <p:to>
                                        <p:strVal val="visible"/>
                                      </p:to>
                                    </p:set>
                                    <p:animEffect transition="in" filter="fade">
                                      <p:cBhvr>
                                        <p:cTn id="19" dur="500"/>
                                        <p:tgtEl>
                                          <p:spTgt spid="25">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xEl>
                                              <p:pRg st="10" end="10"/>
                                            </p:txEl>
                                          </p:spTgt>
                                        </p:tgtEl>
                                        <p:attrNameLst>
                                          <p:attrName>style.visibility</p:attrName>
                                        </p:attrNameLst>
                                      </p:cBhvr>
                                      <p:to>
                                        <p:strVal val="visible"/>
                                      </p:to>
                                    </p:set>
                                    <p:animEffect transition="in" filter="fade">
                                      <p:cBhvr>
                                        <p:cTn id="24" dur="500"/>
                                        <p:tgtEl>
                                          <p:spTgt spid="2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Shell scripts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461376BC-A872-594F-B2EB-A699BA9D1E71}"/>
              </a:ext>
            </a:extLst>
          </p:cNvPr>
          <p:cNvPicPr>
            <a:picLocks noChangeAspect="1"/>
          </p:cNvPicPr>
          <p:nvPr/>
        </p:nvPicPr>
        <p:blipFill>
          <a:blip r:embed="rId3"/>
          <a:stretch>
            <a:fillRect/>
          </a:stretch>
        </p:blipFill>
        <p:spPr>
          <a:xfrm>
            <a:off x="137504" y="902970"/>
            <a:ext cx="8821830" cy="5267278"/>
          </a:xfrm>
          <a:prstGeom prst="rect">
            <a:avLst/>
          </a:prstGeom>
        </p:spPr>
      </p:pic>
    </p:spTree>
    <p:extLst>
      <p:ext uri="{BB962C8B-B14F-4D97-AF65-F5344CB8AC3E}">
        <p14:creationId xmlns:p14="http://schemas.microsoft.com/office/powerpoint/2010/main" val="612011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Example files </a:t>
            </a:r>
            <a:r>
              <a:rPr lang="mr-IN" sz="3200" dirty="0"/>
              <a:t>–</a:t>
            </a:r>
            <a:r>
              <a:rPr lang="en-US" sz="3200" dirty="0"/>
              <a:t> 3 download directories + example out</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585697" y="989718"/>
            <a:ext cx="9767296" cy="9879625"/>
          </a:xfrm>
          <a:prstGeom prst="rect">
            <a:avLst/>
          </a:prstGeom>
        </p:spPr>
        <p:txBody>
          <a:bodyPr wrap="square">
            <a:spAutoFit/>
          </a:bodyPr>
          <a:lstStyle/>
          <a:p>
            <a:r>
              <a:rPr lang="en-US" sz="1400" dirty="0">
                <a:solidFill>
                  <a:srgbClr val="FF0000"/>
                </a:solidFill>
              </a:rPr>
              <a:t>cd /data/</a:t>
            </a:r>
            <a:r>
              <a:rPr lang="en-US" sz="1400" dirty="0" err="1">
                <a:solidFill>
                  <a:srgbClr val="FF0000"/>
                </a:solidFill>
              </a:rPr>
              <a:t>idiv_kuehl</a:t>
            </a:r>
            <a:r>
              <a:rPr lang="en-US" sz="1400" dirty="0">
                <a:solidFill>
                  <a:srgbClr val="FF0000"/>
                </a:solidFill>
              </a:rPr>
              <a:t>/</a:t>
            </a:r>
          </a:p>
          <a:p>
            <a:r>
              <a:rPr lang="en-US" sz="1400" dirty="0" err="1">
                <a:solidFill>
                  <a:srgbClr val="FF0000"/>
                </a:solidFill>
              </a:rPr>
              <a:t>mkdir</a:t>
            </a:r>
            <a:r>
              <a:rPr lang="en-US" sz="1400" dirty="0">
                <a:solidFill>
                  <a:srgbClr val="FF0000"/>
                </a:solidFill>
              </a:rPr>
              <a:t> </a:t>
            </a:r>
            <a:r>
              <a:rPr lang="en-US" sz="1400" dirty="0" err="1">
                <a:solidFill>
                  <a:srgbClr val="FF0000"/>
                </a:solidFill>
              </a:rPr>
              <a:t>chris_data</a:t>
            </a:r>
            <a:endParaRPr lang="en-US" sz="1400" dirty="0">
              <a:solidFill>
                <a:srgbClr val="FF0000"/>
              </a:solidFill>
            </a:endParaRPr>
          </a:p>
          <a:p>
            <a:r>
              <a:rPr lang="en-US" sz="1400" dirty="0">
                <a:solidFill>
                  <a:srgbClr val="FF0000"/>
                </a:solidFill>
              </a:rPr>
              <a:t>cd </a:t>
            </a:r>
            <a:r>
              <a:rPr lang="en-US" sz="1400" dirty="0" err="1">
                <a:solidFill>
                  <a:srgbClr val="FF0000"/>
                </a:solidFill>
              </a:rPr>
              <a:t>chris_data</a:t>
            </a:r>
            <a:endParaRPr lang="en-US" sz="1400" dirty="0">
              <a:solidFill>
                <a:srgbClr val="FF0000"/>
              </a:solidFill>
            </a:endParaRPr>
          </a:p>
          <a:p>
            <a:r>
              <a:rPr lang="en-US" sz="1400" dirty="0" err="1">
                <a:solidFill>
                  <a:srgbClr val="FF0000"/>
                </a:solidFill>
              </a:rPr>
              <a:t>wget</a:t>
            </a:r>
            <a:r>
              <a:rPr lang="en-US" sz="1400" dirty="0">
                <a:solidFill>
                  <a:srgbClr val="FF0000"/>
                </a:solidFill>
              </a:rPr>
              <a:t> </a:t>
            </a:r>
            <a:r>
              <a:rPr lang="en-US" sz="1400" dirty="0">
                <a:solidFill>
                  <a:srgbClr val="FF0000"/>
                </a:solidFill>
                <a:hlinkClick r:id="rId3">
                  <a:extLst>
                    <a:ext uri="{A12FA001-AC4F-418D-AE19-62706E023703}">
                      <ahyp:hlinkClr xmlns:ahyp="http://schemas.microsoft.com/office/drawing/2018/hyperlinkcolor" val="tx"/>
                    </a:ext>
                  </a:extLst>
                </a:hlinkClick>
              </a:rPr>
              <a:t>https://www.dropbox.com/s/9snla69bxs9n43m/data.tar.gz</a:t>
            </a:r>
            <a:endParaRPr lang="en-US" sz="1400" dirty="0">
              <a:solidFill>
                <a:srgbClr val="FF0000"/>
              </a:solidFill>
            </a:endParaRPr>
          </a:p>
          <a:p>
            <a:r>
              <a:rPr lang="en-US" sz="1400" dirty="0">
                <a:solidFill>
                  <a:srgbClr val="FF0000"/>
                </a:solidFill>
              </a:rPr>
              <a:t>tar </a:t>
            </a:r>
            <a:r>
              <a:rPr lang="mr-IN" sz="1400" dirty="0">
                <a:solidFill>
                  <a:srgbClr val="FF0000"/>
                </a:solidFill>
              </a:rPr>
              <a:t>–</a:t>
            </a:r>
            <a:r>
              <a:rPr lang="en-US" sz="1400" dirty="0" err="1">
                <a:solidFill>
                  <a:srgbClr val="FF0000"/>
                </a:solidFill>
              </a:rPr>
              <a:t>xzf</a:t>
            </a:r>
            <a:r>
              <a:rPr lang="en-US" sz="1400" dirty="0">
                <a:solidFill>
                  <a:srgbClr val="FF0000"/>
                </a:solidFill>
              </a:rPr>
              <a:t> </a:t>
            </a:r>
            <a:r>
              <a:rPr lang="en-US" sz="1400" dirty="0" err="1">
                <a:solidFill>
                  <a:srgbClr val="FF0000"/>
                </a:solidFill>
              </a:rPr>
              <a:t>data.tar.gz</a:t>
            </a:r>
            <a:endParaRPr lang="en-US" sz="1400" dirty="0">
              <a:solidFill>
                <a:srgbClr val="FF0000"/>
              </a:solidFill>
            </a:endParaRPr>
          </a:p>
          <a:p>
            <a:r>
              <a:rPr lang="en-US" sz="1400" dirty="0" err="1">
                <a:solidFill>
                  <a:srgbClr val="FF0000"/>
                </a:solidFill>
              </a:rPr>
              <a:t>rm</a:t>
            </a:r>
            <a:r>
              <a:rPr lang="en-US" sz="1400" dirty="0">
                <a:solidFill>
                  <a:srgbClr val="FF0000"/>
                </a:solidFill>
              </a:rPr>
              <a:t> </a:t>
            </a:r>
            <a:r>
              <a:rPr lang="en-US" sz="1400" dirty="0" err="1">
                <a:solidFill>
                  <a:srgbClr val="FF0000"/>
                </a:solidFill>
              </a:rPr>
              <a:t>data.tar.gz</a:t>
            </a:r>
            <a:endParaRPr lang="en-US" sz="1400" dirty="0">
              <a:solidFill>
                <a:srgbClr val="FF0000"/>
              </a:solidFill>
            </a:endParaRPr>
          </a:p>
          <a:p>
            <a:endParaRPr lang="en-US" sz="1400" dirty="0">
              <a:solidFill>
                <a:srgbClr val="FF0000"/>
              </a:solidFill>
            </a:endParaRPr>
          </a:p>
          <a:p>
            <a:r>
              <a:rPr lang="en-US" sz="1400" dirty="0">
                <a:solidFill>
                  <a:srgbClr val="FF0000"/>
                </a:solidFill>
              </a:rPr>
              <a:t>cd ~</a:t>
            </a:r>
          </a:p>
          <a:p>
            <a:r>
              <a:rPr lang="en-US" sz="1400" dirty="0" err="1">
                <a:solidFill>
                  <a:srgbClr val="FF0000"/>
                </a:solidFill>
              </a:rPr>
              <a:t>mkdir</a:t>
            </a:r>
            <a:r>
              <a:rPr lang="en-US" sz="1400" dirty="0">
                <a:solidFill>
                  <a:srgbClr val="FF0000"/>
                </a:solidFill>
              </a:rPr>
              <a:t> </a:t>
            </a:r>
            <a:r>
              <a:rPr lang="en-US" sz="1400" dirty="0" err="1">
                <a:solidFill>
                  <a:srgbClr val="FF0000"/>
                </a:solidFill>
              </a:rPr>
              <a:t>submit_scripts</a:t>
            </a:r>
            <a:endParaRPr lang="en-US" sz="1400" dirty="0">
              <a:solidFill>
                <a:srgbClr val="FF0000"/>
              </a:solidFill>
            </a:endParaRPr>
          </a:p>
          <a:p>
            <a:r>
              <a:rPr lang="en-US" sz="1400" dirty="0">
                <a:solidFill>
                  <a:srgbClr val="FF0000"/>
                </a:solidFill>
              </a:rPr>
              <a:t>cd </a:t>
            </a:r>
            <a:r>
              <a:rPr lang="en-US" sz="1400" dirty="0" err="1">
                <a:solidFill>
                  <a:srgbClr val="FF0000"/>
                </a:solidFill>
              </a:rPr>
              <a:t>submit_scripts</a:t>
            </a:r>
            <a:endParaRPr lang="en-US" sz="1400" dirty="0">
              <a:solidFill>
                <a:srgbClr val="FF0000"/>
              </a:solidFill>
            </a:endParaRPr>
          </a:p>
          <a:p>
            <a:r>
              <a:rPr lang="en-US" sz="1400" dirty="0" err="1">
                <a:solidFill>
                  <a:srgbClr val="FF0000"/>
                </a:solidFill>
              </a:rPr>
              <a:t>wget</a:t>
            </a:r>
            <a:r>
              <a:rPr lang="en-US" sz="1400" dirty="0">
                <a:solidFill>
                  <a:srgbClr val="FF0000"/>
                </a:solidFill>
              </a:rPr>
              <a:t> </a:t>
            </a:r>
            <a:r>
              <a:rPr lang="en-US" sz="1400" dirty="0">
                <a:solidFill>
                  <a:srgbClr val="0000FF"/>
                </a:solidFill>
                <a:hlinkClick r:id="rId4">
                  <a:extLst>
                    <a:ext uri="{A12FA001-AC4F-418D-AE19-62706E023703}">
                      <ahyp:hlinkClr xmlns:ahyp="http://schemas.microsoft.com/office/drawing/2018/hyperlinkcolor" val="tx"/>
                    </a:ext>
                  </a:extLst>
                </a:hlinkClick>
              </a:rPr>
              <a:t>https://</a:t>
            </a:r>
            <a:r>
              <a:rPr lang="en-US" sz="1400" dirty="0" err="1">
                <a:solidFill>
                  <a:srgbClr val="0000FF"/>
                </a:solidFill>
                <a:hlinkClick r:id="rId4">
                  <a:extLst>
                    <a:ext uri="{A12FA001-AC4F-418D-AE19-62706E023703}">
                      <ahyp:hlinkClr xmlns:ahyp="http://schemas.microsoft.com/office/drawing/2018/hyperlinkcolor" val="tx"/>
                    </a:ext>
                  </a:extLst>
                </a:hlinkClick>
              </a:rPr>
              <a:t>www.dropbox.com</a:t>
            </a:r>
            <a:r>
              <a:rPr lang="en-US" sz="1400" dirty="0">
                <a:solidFill>
                  <a:srgbClr val="0000FF"/>
                </a:solidFill>
                <a:hlinkClick r:id="rId4">
                  <a:extLst>
                    <a:ext uri="{A12FA001-AC4F-418D-AE19-62706E023703}">
                      <ahyp:hlinkClr xmlns:ahyp="http://schemas.microsoft.com/office/drawing/2018/hyperlinkcolor" val="tx"/>
                    </a:ext>
                  </a:extLst>
                </a:hlinkClick>
              </a:rPr>
              <a:t>/s/6pn4brtcdd4jfzj/</a:t>
            </a:r>
            <a:r>
              <a:rPr lang="en-US" sz="1400" dirty="0" err="1">
                <a:solidFill>
                  <a:srgbClr val="FF0000"/>
                </a:solidFill>
                <a:hlinkClick r:id="rId4">
                  <a:extLst>
                    <a:ext uri="{A12FA001-AC4F-418D-AE19-62706E023703}">
                      <ahyp:hlinkClr xmlns:ahyp="http://schemas.microsoft.com/office/drawing/2018/hyperlinkcolor" val="tx"/>
                    </a:ext>
                  </a:extLst>
                </a:hlinkClick>
              </a:rPr>
              <a:t>submit_scripts.tar.gz</a:t>
            </a:r>
            <a:endParaRPr lang="en-US" sz="1400" dirty="0">
              <a:solidFill>
                <a:srgbClr val="FF0000"/>
              </a:solidFill>
            </a:endParaRPr>
          </a:p>
          <a:p>
            <a:r>
              <a:rPr lang="en-US" sz="1400" dirty="0">
                <a:solidFill>
                  <a:srgbClr val="FF0000"/>
                </a:solidFill>
              </a:rPr>
              <a:t>tar -</a:t>
            </a:r>
            <a:r>
              <a:rPr lang="en-US" sz="1400" dirty="0" err="1">
                <a:solidFill>
                  <a:srgbClr val="FF0000"/>
                </a:solidFill>
              </a:rPr>
              <a:t>xzf</a:t>
            </a:r>
            <a:r>
              <a:rPr lang="en-US" sz="1400" dirty="0">
                <a:solidFill>
                  <a:srgbClr val="FF0000"/>
                </a:solidFill>
              </a:rPr>
              <a:t> </a:t>
            </a:r>
            <a:r>
              <a:rPr lang="en-US" sz="1400" dirty="0" err="1">
                <a:solidFill>
                  <a:srgbClr val="FF0000"/>
                </a:solidFill>
              </a:rPr>
              <a:t>submit_scripts.tar.gz</a:t>
            </a:r>
            <a:endParaRPr lang="en-US" sz="1400" dirty="0">
              <a:solidFill>
                <a:srgbClr val="FF0000"/>
              </a:solidFill>
            </a:endParaRPr>
          </a:p>
          <a:p>
            <a:r>
              <a:rPr lang="en-US" sz="1400" dirty="0" err="1">
                <a:solidFill>
                  <a:srgbClr val="FF0000"/>
                </a:solidFill>
              </a:rPr>
              <a:t>rm</a:t>
            </a:r>
            <a:r>
              <a:rPr lang="en-US" sz="1400" dirty="0">
                <a:solidFill>
                  <a:srgbClr val="FF0000"/>
                </a:solidFill>
              </a:rPr>
              <a:t> </a:t>
            </a:r>
            <a:r>
              <a:rPr lang="en-US" sz="1400" dirty="0" err="1">
                <a:solidFill>
                  <a:srgbClr val="FF0000"/>
                </a:solidFill>
              </a:rPr>
              <a:t>submit_scripts.tar.gz</a:t>
            </a:r>
            <a:endParaRPr lang="en-US" sz="1400" dirty="0">
              <a:solidFill>
                <a:srgbClr val="FF0000"/>
              </a:solidFill>
            </a:endParaRPr>
          </a:p>
          <a:p>
            <a:endParaRPr lang="en-US" sz="1400" dirty="0">
              <a:solidFill>
                <a:srgbClr val="FF0000"/>
              </a:solidFill>
            </a:endParaRPr>
          </a:p>
          <a:p>
            <a:r>
              <a:rPr lang="en-US" sz="1400" dirty="0">
                <a:solidFill>
                  <a:srgbClr val="FF0000"/>
                </a:solidFill>
              </a:rPr>
              <a:t>cd /work/</a:t>
            </a:r>
            <a:r>
              <a:rPr lang="en-US" sz="1400" dirty="0" err="1">
                <a:solidFill>
                  <a:srgbClr val="FF0000"/>
                </a:solidFill>
              </a:rPr>
              <a:t>barratt</a:t>
            </a:r>
            <a:endParaRPr lang="en-US" sz="1400" dirty="0">
              <a:solidFill>
                <a:srgbClr val="FF0000"/>
              </a:solidFill>
            </a:endParaRPr>
          </a:p>
          <a:p>
            <a:r>
              <a:rPr lang="en-US" sz="1400" dirty="0" err="1">
                <a:solidFill>
                  <a:srgbClr val="FF0000"/>
                </a:solidFill>
              </a:rPr>
              <a:t>wget</a:t>
            </a:r>
            <a:r>
              <a:rPr lang="en-US" sz="1400" dirty="0">
                <a:solidFill>
                  <a:srgbClr val="FF0000"/>
                </a:solidFill>
              </a:rPr>
              <a:t> </a:t>
            </a:r>
            <a:r>
              <a:rPr lang="en-US" sz="1400" dirty="0">
                <a:solidFill>
                  <a:srgbClr val="FF0000"/>
                </a:solidFill>
                <a:hlinkClick r:id="rId5">
                  <a:extLst>
                    <a:ext uri="{A12FA001-AC4F-418D-AE19-62706E023703}">
                      <ahyp:hlinkClr xmlns:ahyp="http://schemas.microsoft.com/office/drawing/2018/hyperlinkcolor" val="tx"/>
                    </a:ext>
                  </a:extLst>
                </a:hlinkClick>
              </a:rPr>
              <a:t>https://www.dropbox.com/s/mlaggiw793jxgjz/Stacks.tar.gz</a:t>
            </a:r>
            <a:endParaRPr lang="en-US" sz="1400" dirty="0">
              <a:solidFill>
                <a:srgbClr val="FF0000"/>
              </a:solidFill>
            </a:endParaRPr>
          </a:p>
          <a:p>
            <a:r>
              <a:rPr lang="en-US" sz="1400" dirty="0">
                <a:solidFill>
                  <a:srgbClr val="FF0000"/>
                </a:solidFill>
              </a:rPr>
              <a:t>tar </a:t>
            </a:r>
            <a:r>
              <a:rPr lang="mr-IN" sz="1400" dirty="0">
                <a:solidFill>
                  <a:srgbClr val="FF0000"/>
                </a:solidFill>
              </a:rPr>
              <a:t>–</a:t>
            </a:r>
            <a:r>
              <a:rPr lang="en-US" sz="1400" dirty="0" err="1">
                <a:solidFill>
                  <a:srgbClr val="FF0000"/>
                </a:solidFill>
              </a:rPr>
              <a:t>xzf</a:t>
            </a:r>
            <a:r>
              <a:rPr lang="en-US" sz="1400" dirty="0">
                <a:solidFill>
                  <a:srgbClr val="FF0000"/>
                </a:solidFill>
              </a:rPr>
              <a:t> </a:t>
            </a:r>
            <a:r>
              <a:rPr lang="en-US" sz="1400" dirty="0" err="1">
                <a:solidFill>
                  <a:srgbClr val="FF0000"/>
                </a:solidFill>
              </a:rPr>
              <a:t>Stacks.tar.gz</a:t>
            </a:r>
            <a:endParaRPr lang="en-US" sz="1400" dirty="0">
              <a:solidFill>
                <a:srgbClr val="FF0000"/>
              </a:solidFill>
            </a:endParaRPr>
          </a:p>
          <a:p>
            <a:r>
              <a:rPr lang="en-US" sz="1400" dirty="0" err="1">
                <a:solidFill>
                  <a:srgbClr val="FF0000"/>
                </a:solidFill>
              </a:rPr>
              <a:t>rm</a:t>
            </a:r>
            <a:r>
              <a:rPr lang="en-US" sz="1400" dirty="0">
                <a:solidFill>
                  <a:srgbClr val="FF0000"/>
                </a:solidFill>
              </a:rPr>
              <a:t> </a:t>
            </a:r>
            <a:r>
              <a:rPr lang="en-US" sz="1400" dirty="0" err="1">
                <a:solidFill>
                  <a:srgbClr val="FF0000"/>
                </a:solidFill>
              </a:rPr>
              <a:t>Stacks.tar.gz</a:t>
            </a:r>
            <a:endParaRPr lang="en-US" sz="1400" dirty="0">
              <a:solidFill>
                <a:srgbClr val="FF0000"/>
              </a:solidFill>
            </a:endParaRPr>
          </a:p>
          <a:p>
            <a:endParaRPr lang="en-US" sz="1400" dirty="0">
              <a:solidFill>
                <a:srgbClr val="FF0000"/>
              </a:solidFill>
            </a:endParaRPr>
          </a:p>
          <a:p>
            <a:r>
              <a:rPr lang="en-US" sz="1400" dirty="0">
                <a:solidFill>
                  <a:srgbClr val="FF0000"/>
                </a:solidFill>
              </a:rPr>
              <a:t>cd /work/</a:t>
            </a:r>
            <a:r>
              <a:rPr lang="en-US" sz="1400" dirty="0" err="1">
                <a:solidFill>
                  <a:srgbClr val="FF0000"/>
                </a:solidFill>
              </a:rPr>
              <a:t>barratt</a:t>
            </a:r>
            <a:endParaRPr lang="en-US" sz="1400" dirty="0">
              <a:solidFill>
                <a:srgbClr val="FF0000"/>
              </a:solidFill>
            </a:endParaRPr>
          </a:p>
          <a:p>
            <a:r>
              <a:rPr lang="en-US" sz="1400" dirty="0" err="1">
                <a:solidFill>
                  <a:srgbClr val="FF0000"/>
                </a:solidFill>
              </a:rPr>
              <a:t>wget</a:t>
            </a:r>
            <a:r>
              <a:rPr lang="en-US" sz="1400" dirty="0">
                <a:solidFill>
                  <a:srgbClr val="FF0000"/>
                </a:solidFill>
              </a:rPr>
              <a:t> </a:t>
            </a:r>
            <a:r>
              <a:rPr lang="en-US" sz="1400" dirty="0">
                <a:solidFill>
                  <a:srgbClr val="0000FF"/>
                </a:solidFill>
                <a:hlinkClick r:id="rId6">
                  <a:extLst>
                    <a:ext uri="{A12FA001-AC4F-418D-AE19-62706E023703}">
                      <ahyp:hlinkClr xmlns:ahyp="http://schemas.microsoft.com/office/drawing/2018/hyperlinkcolor" val="tx"/>
                    </a:ext>
                  </a:extLst>
                </a:hlinkClick>
              </a:rPr>
              <a:t>https://</a:t>
            </a:r>
            <a:r>
              <a:rPr lang="en-US" sz="1400" dirty="0" err="1">
                <a:solidFill>
                  <a:srgbClr val="0000FF"/>
                </a:solidFill>
                <a:hlinkClick r:id="rId6">
                  <a:extLst>
                    <a:ext uri="{A12FA001-AC4F-418D-AE19-62706E023703}">
                      <ahyp:hlinkClr xmlns:ahyp="http://schemas.microsoft.com/office/drawing/2018/hyperlinkcolor" val="tx"/>
                    </a:ext>
                  </a:extLst>
                </a:hlinkClick>
              </a:rPr>
              <a:t>www.dropbox.com</a:t>
            </a:r>
            <a:r>
              <a:rPr lang="en-US" sz="1400" dirty="0">
                <a:solidFill>
                  <a:srgbClr val="0000FF"/>
                </a:solidFill>
                <a:hlinkClick r:id="rId6">
                  <a:extLst>
                    <a:ext uri="{A12FA001-AC4F-418D-AE19-62706E023703}">
                      <ahyp:hlinkClr xmlns:ahyp="http://schemas.microsoft.com/office/drawing/2018/hyperlinkcolor" val="tx"/>
                    </a:ext>
                  </a:extLst>
                </a:hlinkClick>
              </a:rPr>
              <a:t>/s/k7r0xufuot3vx6f/</a:t>
            </a:r>
            <a:r>
              <a:rPr lang="en-US" sz="1400" dirty="0" err="1">
                <a:solidFill>
                  <a:srgbClr val="FF0000"/>
                </a:solidFill>
                <a:hlinkClick r:id="rId6">
                  <a:extLst>
                    <a:ext uri="{A12FA001-AC4F-418D-AE19-62706E023703}">
                      <ahyp:hlinkClr xmlns:ahyp="http://schemas.microsoft.com/office/drawing/2018/hyperlinkcolor" val="tx"/>
                    </a:ext>
                  </a:extLst>
                </a:hlinkClick>
              </a:rPr>
              <a:t>Stacks_example_completed.tar.gz</a:t>
            </a:r>
            <a:endParaRPr lang="en-US" sz="1400" dirty="0">
              <a:solidFill>
                <a:srgbClr val="FF0000"/>
              </a:solidFill>
            </a:endParaRPr>
          </a:p>
          <a:p>
            <a:r>
              <a:rPr lang="en-US" sz="1400" dirty="0">
                <a:solidFill>
                  <a:srgbClr val="FF0000"/>
                </a:solidFill>
              </a:rPr>
              <a:t>tar </a:t>
            </a:r>
            <a:r>
              <a:rPr lang="mr-IN" sz="1400" dirty="0">
                <a:solidFill>
                  <a:srgbClr val="FF0000"/>
                </a:solidFill>
              </a:rPr>
              <a:t>–</a:t>
            </a:r>
            <a:r>
              <a:rPr lang="en-US" sz="1400" dirty="0" err="1">
                <a:solidFill>
                  <a:srgbClr val="FF0000"/>
                </a:solidFill>
              </a:rPr>
              <a:t>xzf</a:t>
            </a:r>
            <a:r>
              <a:rPr lang="en-US" sz="1400" dirty="0">
                <a:solidFill>
                  <a:srgbClr val="FF0000"/>
                </a:solidFill>
              </a:rPr>
              <a:t> </a:t>
            </a:r>
            <a:r>
              <a:rPr lang="en-US" sz="1400" dirty="0" err="1">
                <a:solidFill>
                  <a:srgbClr val="FF0000"/>
                </a:solidFill>
              </a:rPr>
              <a:t>Stacks_example_completed.tar.gz</a:t>
            </a:r>
            <a:endParaRPr lang="en-US" sz="1400" dirty="0">
              <a:solidFill>
                <a:srgbClr val="FF0000"/>
              </a:solidFill>
            </a:endParaRPr>
          </a:p>
          <a:p>
            <a:r>
              <a:rPr lang="en-US" sz="1400" dirty="0" err="1">
                <a:solidFill>
                  <a:srgbClr val="FF0000"/>
                </a:solidFill>
              </a:rPr>
              <a:t>rm</a:t>
            </a:r>
            <a:r>
              <a:rPr lang="en-US" sz="1400" dirty="0">
                <a:solidFill>
                  <a:srgbClr val="FF0000"/>
                </a:solidFill>
              </a:rPr>
              <a:t> </a:t>
            </a:r>
            <a:r>
              <a:rPr lang="en-US" sz="1400" dirty="0" err="1">
                <a:solidFill>
                  <a:srgbClr val="FF0000"/>
                </a:solidFill>
              </a:rPr>
              <a:t>Stacks_example_completed.tar.gz</a:t>
            </a:r>
            <a:endParaRPr lang="en-US" sz="1400" dirty="0">
              <a:solidFill>
                <a:srgbClr val="FF0000"/>
              </a:solidFill>
            </a:endParaRPr>
          </a:p>
          <a:p>
            <a:endParaRPr lang="en-US" sz="1400" dirty="0"/>
          </a:p>
          <a:p>
            <a:endParaRPr lang="en-US" sz="1400" dirty="0"/>
          </a:p>
          <a:p>
            <a:endParaRPr lang="en-US" sz="1400" dirty="0"/>
          </a:p>
          <a:p>
            <a:endParaRPr lang="en-US" dirty="0"/>
          </a:p>
          <a:p>
            <a:endParaRPr lang="en-US" sz="2400" dirty="0"/>
          </a:p>
          <a:p>
            <a:endParaRPr lang="en-US" sz="2400" dirty="0"/>
          </a:p>
          <a:p>
            <a:endParaRPr lang="en-GB" sz="2400" dirty="0"/>
          </a:p>
          <a:p>
            <a:pPr marL="342900" indent="-342900">
              <a:buFont typeface="Arial"/>
              <a:buChar char="•"/>
            </a:pPr>
            <a:endParaRPr lang="en-GB" sz="2400" dirty="0"/>
          </a:p>
          <a:p>
            <a:pPr marL="342900" indent="-342900">
              <a:buFont typeface="Arial"/>
              <a:buChar char="•"/>
            </a:pPr>
            <a:r>
              <a:rPr lang="en-GB" sz="2400" dirty="0"/>
              <a:t>It’s important to keep these correctly named and in the correct place (you can rename otherwise if you want but you will need to update your scripts to reflect that)</a:t>
            </a:r>
          </a:p>
          <a:p>
            <a:pPr marL="342900" indent="-342900">
              <a:buFont typeface="Arial"/>
              <a:buChar char="•"/>
            </a:pPr>
            <a:endParaRPr lang="en-GB" sz="2400" dirty="0"/>
          </a:p>
          <a:p>
            <a:endParaRPr lang="en-GB" sz="2400" dirty="0"/>
          </a:p>
          <a:p>
            <a:endParaRPr lang="en-GB" sz="2400" dirty="0"/>
          </a:p>
        </p:txBody>
      </p:sp>
      <p:sp>
        <p:nvSpPr>
          <p:cNvPr id="3" name="Rectangle 2"/>
          <p:cNvSpPr/>
          <p:nvPr/>
        </p:nvSpPr>
        <p:spPr>
          <a:xfrm>
            <a:off x="269044" y="989717"/>
            <a:ext cx="1679595" cy="1200329"/>
          </a:xfrm>
          <a:prstGeom prst="rect">
            <a:avLst/>
          </a:prstGeom>
        </p:spPr>
        <p:txBody>
          <a:bodyPr wrap="square">
            <a:spAutoFit/>
          </a:bodyPr>
          <a:lstStyle/>
          <a:p>
            <a:pPr marL="342900" indent="-342900">
              <a:buFont typeface="Arial"/>
              <a:buChar char="•"/>
            </a:pPr>
            <a:r>
              <a:rPr lang="en-GB" b="1" dirty="0"/>
              <a:t>data</a:t>
            </a:r>
            <a:r>
              <a:rPr lang="en-GB" dirty="0"/>
              <a:t> </a:t>
            </a:r>
          </a:p>
          <a:p>
            <a:r>
              <a:rPr lang="en-GB" dirty="0"/>
              <a:t>	(where the 	raw data is 	held)</a:t>
            </a:r>
          </a:p>
        </p:txBody>
      </p:sp>
      <p:sp>
        <p:nvSpPr>
          <p:cNvPr id="5" name="Rectangle 4"/>
          <p:cNvSpPr/>
          <p:nvPr/>
        </p:nvSpPr>
        <p:spPr>
          <a:xfrm>
            <a:off x="299697" y="2476353"/>
            <a:ext cx="1943142" cy="1200329"/>
          </a:xfrm>
          <a:prstGeom prst="rect">
            <a:avLst/>
          </a:prstGeom>
        </p:spPr>
        <p:txBody>
          <a:bodyPr wrap="square">
            <a:spAutoFit/>
          </a:bodyPr>
          <a:lstStyle/>
          <a:p>
            <a:pPr marL="342900" indent="-342900">
              <a:buFont typeface="Arial"/>
              <a:buChar char="•"/>
            </a:pPr>
            <a:r>
              <a:rPr lang="en-GB" b="1" dirty="0" err="1"/>
              <a:t>submit_scripts</a:t>
            </a:r>
            <a:r>
              <a:rPr lang="en-GB" dirty="0"/>
              <a:t>  	(all scripts to 	process the 	data)</a:t>
            </a:r>
          </a:p>
        </p:txBody>
      </p:sp>
      <p:sp>
        <p:nvSpPr>
          <p:cNvPr id="7" name="Rectangle 6"/>
          <p:cNvSpPr/>
          <p:nvPr/>
        </p:nvSpPr>
        <p:spPr>
          <a:xfrm>
            <a:off x="269045" y="4028638"/>
            <a:ext cx="2177448" cy="646331"/>
          </a:xfrm>
          <a:prstGeom prst="rect">
            <a:avLst/>
          </a:prstGeom>
        </p:spPr>
        <p:txBody>
          <a:bodyPr wrap="square">
            <a:spAutoFit/>
          </a:bodyPr>
          <a:lstStyle/>
          <a:p>
            <a:pPr marL="342900" indent="-342900">
              <a:buFont typeface="Arial"/>
              <a:buChar char="•"/>
            </a:pPr>
            <a:r>
              <a:rPr lang="en-GB" b="1" dirty="0"/>
              <a:t>Stacks</a:t>
            </a:r>
            <a:r>
              <a:rPr lang="en-GB" dirty="0"/>
              <a:t>	</a:t>
            </a:r>
          </a:p>
          <a:p>
            <a:r>
              <a:rPr lang="en-GB" dirty="0"/>
              <a:t>	(output folder)</a:t>
            </a:r>
          </a:p>
        </p:txBody>
      </p:sp>
      <p:sp>
        <p:nvSpPr>
          <p:cNvPr id="8" name="Rectangle 7"/>
          <p:cNvSpPr/>
          <p:nvPr/>
        </p:nvSpPr>
        <p:spPr>
          <a:xfrm>
            <a:off x="299697" y="5122619"/>
            <a:ext cx="2146796" cy="923330"/>
          </a:xfrm>
          <a:prstGeom prst="rect">
            <a:avLst/>
          </a:prstGeom>
        </p:spPr>
        <p:txBody>
          <a:bodyPr wrap="square">
            <a:spAutoFit/>
          </a:bodyPr>
          <a:lstStyle/>
          <a:p>
            <a:pPr marL="342900" indent="-342900">
              <a:buFont typeface="Arial"/>
              <a:buChar char="•"/>
            </a:pPr>
            <a:r>
              <a:rPr lang="en-GB" b="1" dirty="0" err="1"/>
              <a:t>Stacks_example_completed</a:t>
            </a:r>
            <a:r>
              <a:rPr lang="en-GB" dirty="0"/>
              <a:t>	</a:t>
            </a:r>
          </a:p>
          <a:p>
            <a:r>
              <a:rPr lang="en-GB" dirty="0"/>
              <a:t>	(output folder)</a:t>
            </a:r>
          </a:p>
        </p:txBody>
      </p:sp>
    </p:spTree>
    <p:extLst>
      <p:ext uri="{BB962C8B-B14F-4D97-AF65-F5344CB8AC3E}">
        <p14:creationId xmlns:p14="http://schemas.microsoft.com/office/powerpoint/2010/main" val="1409746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8C84-DE7B-A26C-EA32-057FCF2BA5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C921D1-4FA8-CBAE-F4B3-EC17B87DAEB7}"/>
              </a:ext>
            </a:extLst>
          </p:cNvPr>
          <p:cNvSpPr>
            <a:spLocks noGrp="1"/>
          </p:cNvSpPr>
          <p:nvPr>
            <p:ph idx="1"/>
          </p:nvPr>
        </p:nvSpPr>
        <p:spPr/>
        <p:txBody>
          <a:bodyPr/>
          <a:lstStyle/>
          <a:p>
            <a:r>
              <a:rPr lang="en-US" dirty="0"/>
              <a:t>[</a:t>
            </a:r>
            <a:r>
              <a:rPr lang="en-US" dirty="0" err="1"/>
              <a:t>process_radtags</a:t>
            </a:r>
            <a:r>
              <a:rPr lang="en-US" dirty="0"/>
              <a:t> demonstration]</a:t>
            </a:r>
          </a:p>
        </p:txBody>
      </p:sp>
    </p:spTree>
    <p:extLst>
      <p:ext uri="{BB962C8B-B14F-4D97-AF65-F5344CB8AC3E}">
        <p14:creationId xmlns:p14="http://schemas.microsoft.com/office/powerpoint/2010/main" val="2605670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547294" cy="461665"/>
          </a:xfrm>
          <a:prstGeom prst="rect">
            <a:avLst/>
          </a:prstGeom>
        </p:spPr>
        <p:txBody>
          <a:bodyPr wrap="square">
            <a:spAutoFit/>
          </a:bodyPr>
          <a:lstStyle/>
          <a:p>
            <a:r>
              <a:rPr lang="en-GB" sz="2400" dirty="0" err="1"/>
              <a:t>process_radtags</a:t>
            </a:r>
            <a:endParaRPr lang="en-GB" sz="2400" dirty="0"/>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3" name="Rounded Rectangle 12"/>
          <p:cNvSpPr/>
          <p:nvPr/>
        </p:nvSpPr>
        <p:spPr>
          <a:xfrm>
            <a:off x="374015" y="2358655"/>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3219655" y="1317960"/>
            <a:ext cx="5613865" cy="923330"/>
          </a:xfrm>
          <a:prstGeom prst="rect">
            <a:avLst/>
          </a:prstGeom>
        </p:spPr>
        <p:txBody>
          <a:bodyPr wrap="square">
            <a:spAutoFit/>
          </a:bodyPr>
          <a:lstStyle/>
          <a:p>
            <a:r>
              <a:rPr lang="en-GB" dirty="0" err="1"/>
              <a:t>Demultiplex</a:t>
            </a:r>
            <a:r>
              <a:rPr lang="en-GB" dirty="0"/>
              <a:t> (all data) </a:t>
            </a:r>
            <a:r>
              <a:rPr lang="mr-IN" dirty="0"/>
              <a:t>–</a:t>
            </a:r>
            <a:r>
              <a:rPr lang="en-GB" dirty="0"/>
              <a:t> feed in adapter barcodes to get *.</a:t>
            </a:r>
            <a:r>
              <a:rPr lang="en-GB" dirty="0" err="1"/>
              <a:t>fq.gz</a:t>
            </a:r>
            <a:r>
              <a:rPr lang="en-GB" dirty="0"/>
              <a:t> file per individual (only run once per dataset)		</a:t>
            </a:r>
          </a:p>
        </p:txBody>
      </p:sp>
      <p:sp>
        <p:nvSpPr>
          <p:cNvPr id="23" name="Rectangle 22"/>
          <p:cNvSpPr/>
          <p:nvPr/>
        </p:nvSpPr>
        <p:spPr>
          <a:xfrm>
            <a:off x="3190021" y="2367925"/>
            <a:ext cx="5421757" cy="646331"/>
          </a:xfrm>
          <a:prstGeom prst="rect">
            <a:avLst/>
          </a:prstGeom>
        </p:spPr>
        <p:txBody>
          <a:bodyPr wrap="square">
            <a:spAutoFit/>
          </a:bodyPr>
          <a:lstStyle/>
          <a:p>
            <a:r>
              <a:rPr lang="en-GB" dirty="0"/>
              <a:t>Make “stacks” of common sequences in each individual file </a:t>
            </a:r>
            <a:r>
              <a:rPr lang="mr-IN" dirty="0"/>
              <a:t>–</a:t>
            </a:r>
            <a:r>
              <a:rPr lang="en-GB" dirty="0"/>
              <a:t> this module is run for each individual sample 	</a:t>
            </a:r>
          </a:p>
        </p:txBody>
      </p:sp>
      <p:sp>
        <p:nvSpPr>
          <p:cNvPr id="24" name="Rectangle 23"/>
          <p:cNvSpPr/>
          <p:nvPr/>
        </p:nvSpPr>
        <p:spPr>
          <a:xfrm>
            <a:off x="3219655" y="4283793"/>
            <a:ext cx="5392123" cy="646331"/>
          </a:xfrm>
          <a:prstGeom prst="rect">
            <a:avLst/>
          </a:prstGeom>
        </p:spPr>
        <p:txBody>
          <a:bodyPr wrap="square">
            <a:spAutoFit/>
          </a:bodyPr>
          <a:lstStyle/>
          <a:p>
            <a:r>
              <a:rPr lang="en-GB" dirty="0"/>
              <a:t>Match stacks in each individual to the library catalogue </a:t>
            </a:r>
            <a:r>
              <a:rPr lang="mr-IN" dirty="0"/>
              <a:t>–</a:t>
            </a:r>
            <a:r>
              <a:rPr lang="en-GB" dirty="0"/>
              <a:t> this module is run for each individual sample 	</a:t>
            </a:r>
          </a:p>
        </p:txBody>
      </p:sp>
      <p:sp>
        <p:nvSpPr>
          <p:cNvPr id="25" name="Rectangle 24"/>
          <p:cNvSpPr/>
          <p:nvPr/>
        </p:nvSpPr>
        <p:spPr>
          <a:xfrm>
            <a:off x="3219655" y="3266131"/>
            <a:ext cx="5421757" cy="646331"/>
          </a:xfrm>
          <a:prstGeom prst="rect">
            <a:avLst/>
          </a:prstGeom>
        </p:spPr>
        <p:txBody>
          <a:bodyPr wrap="square">
            <a:spAutoFit/>
          </a:bodyPr>
          <a:lstStyle/>
          <a:p>
            <a:r>
              <a:rPr lang="en-GB" dirty="0"/>
              <a:t>Build catalogue library of all stacks from all individuals (run once per dataset)	</a:t>
            </a:r>
          </a:p>
        </p:txBody>
      </p:sp>
      <p:sp>
        <p:nvSpPr>
          <p:cNvPr id="26" name="Rectangle 25"/>
          <p:cNvSpPr/>
          <p:nvPr/>
        </p:nvSpPr>
        <p:spPr>
          <a:xfrm>
            <a:off x="3219655" y="5227699"/>
            <a:ext cx="5799459" cy="923330"/>
          </a:xfrm>
          <a:prstGeom prst="rect">
            <a:avLst/>
          </a:prstGeom>
        </p:spPr>
        <p:txBody>
          <a:bodyPr wrap="square">
            <a:spAutoFit/>
          </a:bodyPr>
          <a:lstStyle/>
          <a:p>
            <a:r>
              <a:rPr lang="en-GB" dirty="0"/>
              <a:t>Output file generation based on thresholds defined by user and a population map (e.g. only output loci which are present in at least 50% of all samples)</a:t>
            </a:r>
          </a:p>
        </p:txBody>
      </p:sp>
      <p:sp>
        <p:nvSpPr>
          <p:cNvPr id="28" name="Rounded Rectangle 27"/>
          <p:cNvSpPr/>
          <p:nvPr/>
        </p:nvSpPr>
        <p:spPr>
          <a:xfrm>
            <a:off x="374015"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02925"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19765"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a:extLst>
              <a:ext uri="{FF2B5EF4-FFF2-40B4-BE49-F238E27FC236}">
                <a16:creationId xmlns:a16="http://schemas.microsoft.com/office/drawing/2014/main" id="{F566A697-BA56-A820-D7B2-B13F4B62A7E9}"/>
              </a:ext>
            </a:extLst>
          </p:cNvPr>
          <p:cNvSpPr/>
          <p:nvPr/>
        </p:nvSpPr>
        <p:spPr>
          <a:xfrm>
            <a:off x="188590" y="2226041"/>
            <a:ext cx="2926430" cy="4414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61844EB-FD78-A9CB-A069-F1CB22697C95}"/>
              </a:ext>
            </a:extLst>
          </p:cNvPr>
          <p:cNvSpPr/>
          <p:nvPr/>
        </p:nvSpPr>
        <p:spPr>
          <a:xfrm>
            <a:off x="620044" y="6135734"/>
            <a:ext cx="2547294" cy="461665"/>
          </a:xfrm>
          <a:prstGeom prst="rect">
            <a:avLst/>
          </a:prstGeom>
        </p:spPr>
        <p:txBody>
          <a:bodyPr wrap="square">
            <a:spAutoFit/>
          </a:bodyPr>
          <a:lstStyle/>
          <a:p>
            <a:r>
              <a:rPr lang="en-GB" sz="2400" dirty="0" err="1">
                <a:solidFill>
                  <a:srgbClr val="FF0000"/>
                </a:solidFill>
              </a:rPr>
              <a:t>denovo_map</a:t>
            </a:r>
            <a:endParaRPr lang="en-GB" sz="2400" dirty="0">
              <a:solidFill>
                <a:srgbClr val="FF0000"/>
              </a:solidFill>
            </a:endParaRPr>
          </a:p>
        </p:txBody>
      </p:sp>
    </p:spTree>
    <p:extLst>
      <p:ext uri="{BB962C8B-B14F-4D97-AF65-F5344CB8AC3E}">
        <p14:creationId xmlns:p14="http://schemas.microsoft.com/office/powerpoint/2010/main" val="122611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547294" cy="461665"/>
          </a:xfrm>
          <a:prstGeom prst="rect">
            <a:avLst/>
          </a:prstGeom>
        </p:spPr>
        <p:txBody>
          <a:bodyPr wrap="square">
            <a:spAutoFit/>
          </a:bodyPr>
          <a:lstStyle/>
          <a:p>
            <a:r>
              <a:rPr lang="en-GB" sz="2400" dirty="0" err="1"/>
              <a:t>process_radtags</a:t>
            </a:r>
            <a:endParaRPr lang="en-GB" sz="2400" dirty="0"/>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3" name="Rounded Rectangle 12"/>
          <p:cNvSpPr/>
          <p:nvPr/>
        </p:nvSpPr>
        <p:spPr>
          <a:xfrm>
            <a:off x="374015" y="2358655"/>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3219655" y="1317960"/>
            <a:ext cx="5725918" cy="646331"/>
          </a:xfrm>
          <a:prstGeom prst="rect">
            <a:avLst/>
          </a:prstGeom>
        </p:spPr>
        <p:txBody>
          <a:bodyPr wrap="square">
            <a:spAutoFit/>
          </a:bodyPr>
          <a:lstStyle/>
          <a:p>
            <a:r>
              <a:rPr lang="en-GB" dirty="0" err="1"/>
              <a:t>Demultiplex</a:t>
            </a:r>
            <a:r>
              <a:rPr lang="en-GB" dirty="0"/>
              <a:t> (all data) </a:t>
            </a:r>
            <a:r>
              <a:rPr lang="mr-IN" dirty="0"/>
              <a:t>–</a:t>
            </a:r>
            <a:r>
              <a:rPr lang="en-GB" dirty="0"/>
              <a:t> feed in adapter barcodes to get *.</a:t>
            </a:r>
            <a:r>
              <a:rPr lang="en-GB" dirty="0" err="1"/>
              <a:t>fq.gz</a:t>
            </a:r>
            <a:r>
              <a:rPr lang="en-GB" dirty="0"/>
              <a:t> file per individual (only run once per dataset)		</a:t>
            </a:r>
          </a:p>
        </p:txBody>
      </p:sp>
      <p:sp>
        <p:nvSpPr>
          <p:cNvPr id="28" name="Rounded Rectangle 27"/>
          <p:cNvSpPr/>
          <p:nvPr/>
        </p:nvSpPr>
        <p:spPr>
          <a:xfrm>
            <a:off x="374015"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02925"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19765"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Picture 9" descr="Screen Shot 2019-03-07 at 12.16.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58" y="2246230"/>
            <a:ext cx="2905669" cy="1007872"/>
          </a:xfrm>
          <a:prstGeom prst="rect">
            <a:avLst/>
          </a:prstGeom>
        </p:spPr>
      </p:pic>
      <p:sp>
        <p:nvSpPr>
          <p:cNvPr id="24" name="Rectangle 23"/>
          <p:cNvSpPr/>
          <p:nvPr/>
        </p:nvSpPr>
        <p:spPr>
          <a:xfrm>
            <a:off x="2967059" y="3323417"/>
            <a:ext cx="6176941" cy="2677656"/>
          </a:xfrm>
          <a:prstGeom prst="rect">
            <a:avLst/>
          </a:prstGeom>
        </p:spPr>
        <p:txBody>
          <a:bodyPr wrap="square">
            <a:spAutoFit/>
          </a:bodyPr>
          <a:lstStyle/>
          <a:p>
            <a:pPr marL="342900" indent="-342900">
              <a:buFont typeface="Wingdings" charset="2"/>
              <a:buChar char="Ø"/>
            </a:pPr>
            <a:r>
              <a:rPr lang="en-GB" sz="2400" dirty="0"/>
              <a:t>&gt;40 Gigabytes files with all sequence data! You </a:t>
            </a:r>
            <a:r>
              <a:rPr lang="en-GB" sz="2400" b="1" u="sng" dirty="0"/>
              <a:t>CANNOT</a:t>
            </a:r>
            <a:r>
              <a:rPr lang="en-GB" sz="2400" dirty="0"/>
              <a:t> open this in any editor :-0</a:t>
            </a:r>
          </a:p>
          <a:p>
            <a:pPr marL="342900" indent="-342900">
              <a:buFont typeface="Wingdings" charset="0"/>
              <a:buChar char="Ø"/>
            </a:pPr>
            <a:r>
              <a:rPr lang="en-GB" sz="2400" dirty="0"/>
              <a:t>You need to tell Stacks which sequence belongs to which individual using barcode adapter sequences and restriction enzyme cut sequences	</a:t>
            </a:r>
          </a:p>
          <a:p>
            <a:pPr marL="342900" indent="-342900">
              <a:buFont typeface="Wingdings" charset="0"/>
              <a:buChar char="Ø"/>
            </a:pPr>
            <a:r>
              <a:rPr lang="en-GB" sz="2400" dirty="0" err="1">
                <a:solidFill>
                  <a:srgbClr val="008000"/>
                </a:solidFill>
              </a:rPr>
              <a:t>sbatch</a:t>
            </a:r>
            <a:r>
              <a:rPr lang="en-GB" sz="2400" dirty="0">
                <a:solidFill>
                  <a:srgbClr val="008000"/>
                </a:solidFill>
              </a:rPr>
              <a:t> 1_process_radtags.sh (Chris)</a:t>
            </a:r>
          </a:p>
        </p:txBody>
      </p:sp>
      <p:sp>
        <p:nvSpPr>
          <p:cNvPr id="27" name="Rectangle 26"/>
          <p:cNvSpPr/>
          <p:nvPr/>
        </p:nvSpPr>
        <p:spPr>
          <a:xfrm>
            <a:off x="6461727" y="2861513"/>
            <a:ext cx="5725918" cy="461665"/>
          </a:xfrm>
          <a:prstGeom prst="rect">
            <a:avLst/>
          </a:prstGeom>
        </p:spPr>
        <p:txBody>
          <a:bodyPr wrap="square">
            <a:spAutoFit/>
          </a:bodyPr>
          <a:lstStyle/>
          <a:p>
            <a:r>
              <a:rPr lang="mr-IN" sz="2400" dirty="0"/>
              <a:t>…</a:t>
            </a:r>
            <a:endParaRPr lang="en-GB" sz="2400" dirty="0"/>
          </a:p>
        </p:txBody>
      </p:sp>
      <p:sp>
        <p:nvSpPr>
          <p:cNvPr id="25" name="Rounded Rectangle 24">
            <a:extLst>
              <a:ext uri="{FF2B5EF4-FFF2-40B4-BE49-F238E27FC236}">
                <a16:creationId xmlns:a16="http://schemas.microsoft.com/office/drawing/2014/main" id="{4D39D90A-8455-F7BB-BF21-5BC0B58BAEF3}"/>
              </a:ext>
            </a:extLst>
          </p:cNvPr>
          <p:cNvSpPr/>
          <p:nvPr/>
        </p:nvSpPr>
        <p:spPr>
          <a:xfrm>
            <a:off x="188590" y="2226041"/>
            <a:ext cx="2926430" cy="4414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C78DC50-7A6D-934D-543D-DFF6FB97FBF7}"/>
              </a:ext>
            </a:extLst>
          </p:cNvPr>
          <p:cNvSpPr/>
          <p:nvPr/>
        </p:nvSpPr>
        <p:spPr>
          <a:xfrm>
            <a:off x="620044" y="6135734"/>
            <a:ext cx="2547294" cy="461665"/>
          </a:xfrm>
          <a:prstGeom prst="rect">
            <a:avLst/>
          </a:prstGeom>
        </p:spPr>
        <p:txBody>
          <a:bodyPr wrap="square">
            <a:spAutoFit/>
          </a:bodyPr>
          <a:lstStyle/>
          <a:p>
            <a:r>
              <a:rPr lang="en-GB" sz="2400" dirty="0" err="1">
                <a:solidFill>
                  <a:srgbClr val="FF0000"/>
                </a:solidFill>
              </a:rPr>
              <a:t>denovo_map</a:t>
            </a:r>
            <a:endParaRPr lang="en-GB" sz="2400" dirty="0">
              <a:solidFill>
                <a:srgbClr val="FF0000"/>
              </a:solidFill>
            </a:endParaRPr>
          </a:p>
        </p:txBody>
      </p:sp>
    </p:spTree>
    <p:extLst>
      <p:ext uri="{BB962C8B-B14F-4D97-AF65-F5344CB8AC3E}">
        <p14:creationId xmlns:p14="http://schemas.microsoft.com/office/powerpoint/2010/main" val="892340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
                                            <p:txEl>
                                              <p:pRg st="2" end="2"/>
                                            </p:txEl>
                                          </p:spTgt>
                                        </p:tgtEl>
                                        <p:attrNameLst>
                                          <p:attrName>style.visibility</p:attrName>
                                        </p:attrNameLst>
                                      </p:cBhvr>
                                      <p:to>
                                        <p:strVal val="visible"/>
                                      </p:to>
                                    </p:set>
                                    <p:animEffect transition="in" filter="fade">
                                      <p:cBhvr>
                                        <p:cTn id="10"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C1DB-F2FD-603C-071A-6FE1D6614B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19FDBB-7235-C6DB-AEAE-8188D64BEA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41282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3352-631B-B3EB-5AC4-28049273FE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E845C2-D7EC-34CF-DAC2-5AC256868F89}"/>
              </a:ext>
            </a:extLst>
          </p:cNvPr>
          <p:cNvSpPr>
            <a:spLocks noGrp="1"/>
          </p:cNvSpPr>
          <p:nvPr>
            <p:ph idx="1"/>
          </p:nvPr>
        </p:nvSpPr>
        <p:spPr/>
        <p:txBody>
          <a:bodyPr>
            <a:normAutofit fontScale="92500" lnSpcReduction="10000"/>
          </a:bodyPr>
          <a:lstStyle/>
          <a:p>
            <a:r>
              <a:rPr lang="en-US" dirty="0"/>
              <a:t>Laura…</a:t>
            </a:r>
          </a:p>
          <a:p>
            <a:endParaRPr lang="en-US" dirty="0"/>
          </a:p>
          <a:p>
            <a:r>
              <a:rPr lang="en-US" dirty="0" err="1"/>
              <a:t>Denovo_map</a:t>
            </a:r>
            <a:r>
              <a:rPr lang="en-US" dirty="0"/>
              <a:t> (assuming demultiplexed files exist)</a:t>
            </a:r>
          </a:p>
          <a:p>
            <a:r>
              <a:rPr lang="en-US" dirty="0"/>
              <a:t>(just talk through your scripts in the general framework, what they do)</a:t>
            </a:r>
          </a:p>
          <a:p>
            <a:r>
              <a:rPr lang="en-US" dirty="0"/>
              <a:t>Also the pop maps</a:t>
            </a:r>
          </a:p>
          <a:p>
            <a:endParaRPr lang="en-US" dirty="0"/>
          </a:p>
          <a:p>
            <a:r>
              <a:rPr lang="en-US" dirty="0"/>
              <a:t>I can help you make an </a:t>
            </a:r>
            <a:r>
              <a:rPr lang="en-US" dirty="0" err="1"/>
              <a:t>Rmd</a:t>
            </a:r>
            <a:r>
              <a:rPr lang="en-US" dirty="0"/>
              <a:t> pdf of the code and what the outputs look like</a:t>
            </a:r>
          </a:p>
        </p:txBody>
      </p:sp>
    </p:spTree>
    <p:extLst>
      <p:ext uri="{BB962C8B-B14F-4D97-AF65-F5344CB8AC3E}">
        <p14:creationId xmlns:p14="http://schemas.microsoft.com/office/powerpoint/2010/main" val="3222190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CE66-CC4D-38A5-CA95-E111C82BC5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30F300-557F-6A8F-FF72-F3AC3CFECF16}"/>
              </a:ext>
            </a:extLst>
          </p:cNvPr>
          <p:cNvSpPr>
            <a:spLocks noGrp="1"/>
          </p:cNvSpPr>
          <p:nvPr>
            <p:ph idx="1"/>
          </p:nvPr>
        </p:nvSpPr>
        <p:spPr/>
        <p:txBody>
          <a:bodyPr>
            <a:normAutofit fontScale="47500" lnSpcReduction="20000"/>
          </a:bodyPr>
          <a:lstStyle/>
          <a:p>
            <a:pPr marL="0" indent="0">
              <a:buNone/>
            </a:pPr>
            <a:r>
              <a:rPr lang="en-US" b="1" dirty="0"/>
              <a:t>Agenda:</a:t>
            </a:r>
            <a:endParaRPr lang="en-US" dirty="0"/>
          </a:p>
          <a:p>
            <a:r>
              <a:rPr lang="en-US" dirty="0"/>
              <a:t>Brief introductions and research topics of course leaders and course participants (2-3 mins each)</a:t>
            </a:r>
          </a:p>
          <a:p>
            <a:r>
              <a:rPr lang="en-US" dirty="0"/>
              <a:t>Short introductory lecture on population genomics and </a:t>
            </a:r>
            <a:r>
              <a:rPr lang="en-US" dirty="0" err="1"/>
              <a:t>ddRAD</a:t>
            </a:r>
            <a:r>
              <a:rPr lang="en-US" dirty="0"/>
              <a:t>-seq and which kinds of questions can be answered with these data (Chris)</a:t>
            </a:r>
          </a:p>
          <a:p>
            <a:r>
              <a:rPr lang="en-US" dirty="0"/>
              <a:t>Hands on session for each of the major processing steps required for the Stacks 2 pipeline (</a:t>
            </a:r>
            <a:r>
              <a:rPr lang="en-US" dirty="0" err="1"/>
              <a:t>process_radtags</a:t>
            </a:r>
            <a:r>
              <a:rPr lang="en-US" dirty="0"/>
              <a:t> – Chris), </a:t>
            </a:r>
            <a:r>
              <a:rPr lang="en-US" dirty="0" err="1"/>
              <a:t>denovo_map</a:t>
            </a:r>
            <a:r>
              <a:rPr lang="en-US" dirty="0"/>
              <a:t>- Laura). First a submit script 15 min session (Chris)</a:t>
            </a:r>
          </a:p>
          <a:p>
            <a:r>
              <a:rPr lang="en-US" dirty="0"/>
              <a:t>Hands on session using the populations module of Stacks 2 (populations) to generate suitable output files for downstream analyses (Chris and Laura)</a:t>
            </a:r>
          </a:p>
          <a:p>
            <a:r>
              <a:rPr lang="en-US" dirty="0"/>
              <a:t>Hands on sessions for estimating genetic diversity, population structure and evolutionary relationships based on output files (Admixture/DAPC (Laura, Chris), </a:t>
            </a:r>
            <a:r>
              <a:rPr lang="en-US" dirty="0" err="1"/>
              <a:t>RAxML</a:t>
            </a:r>
            <a:r>
              <a:rPr lang="en-US" dirty="0"/>
              <a:t> (Chris)</a:t>
            </a:r>
          </a:p>
          <a:p>
            <a:pPr marL="0" indent="0">
              <a:buNone/>
            </a:pPr>
            <a:endParaRPr lang="en-US" dirty="0"/>
          </a:p>
          <a:p>
            <a:pPr marL="0" indent="0">
              <a:buNone/>
            </a:pPr>
            <a:r>
              <a:rPr lang="en-US" b="1" dirty="0"/>
              <a:t>Preconditions:</a:t>
            </a:r>
            <a:endParaRPr lang="en-US" dirty="0"/>
          </a:p>
          <a:p>
            <a:r>
              <a:rPr lang="en-US" dirty="0"/>
              <a:t>Participants would ideally need an active UFZ EVE cluster account and basic knowledge on how to use it (though we will briefly go through how to submit jobs etc.). Those without a cluster account can still follow on screen. A basic understanding of sequencing data in general would be beneficial.</a:t>
            </a:r>
          </a:p>
          <a:p>
            <a:endParaRPr lang="en-US" dirty="0"/>
          </a:p>
        </p:txBody>
      </p:sp>
    </p:spTree>
    <p:extLst>
      <p:ext uri="{BB962C8B-B14F-4D97-AF65-F5344CB8AC3E}">
        <p14:creationId xmlns:p14="http://schemas.microsoft.com/office/powerpoint/2010/main" val="3124075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971136" cy="830997"/>
          </a:xfrm>
          <a:prstGeom prst="rect">
            <a:avLst/>
          </a:prstGeom>
        </p:spPr>
        <p:txBody>
          <a:bodyPr wrap="square">
            <a:spAutoFit/>
          </a:bodyPr>
          <a:lstStyle/>
          <a:p>
            <a:r>
              <a:rPr lang="en-GB" sz="2400" dirty="0" err="1"/>
              <a:t>process_radtags</a:t>
            </a:r>
            <a:r>
              <a:rPr lang="en-GB" sz="2400" dirty="0"/>
              <a:t> (done)</a:t>
            </a:r>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3" name="Rounded Rectangle 12"/>
          <p:cNvSpPr/>
          <p:nvPr/>
        </p:nvSpPr>
        <p:spPr>
          <a:xfrm>
            <a:off x="374015" y="2358655"/>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3219655" y="1317960"/>
            <a:ext cx="5725918" cy="646331"/>
          </a:xfrm>
          <a:prstGeom prst="rect">
            <a:avLst/>
          </a:prstGeom>
        </p:spPr>
        <p:txBody>
          <a:bodyPr wrap="square">
            <a:spAutoFit/>
          </a:bodyPr>
          <a:lstStyle/>
          <a:p>
            <a:r>
              <a:rPr lang="en-GB" dirty="0" err="1"/>
              <a:t>Demultiplex</a:t>
            </a:r>
            <a:r>
              <a:rPr lang="en-GB" dirty="0"/>
              <a:t> (all data) </a:t>
            </a:r>
            <a:r>
              <a:rPr lang="mr-IN" dirty="0"/>
              <a:t>–</a:t>
            </a:r>
            <a:r>
              <a:rPr lang="en-GB" dirty="0"/>
              <a:t> feed in adapter barcodes to get *.</a:t>
            </a:r>
            <a:r>
              <a:rPr lang="en-GB" dirty="0" err="1"/>
              <a:t>fq.gz</a:t>
            </a:r>
            <a:r>
              <a:rPr lang="en-GB" dirty="0"/>
              <a:t> file per individual (only run once per dataset)		</a:t>
            </a:r>
          </a:p>
        </p:txBody>
      </p:sp>
      <p:sp>
        <p:nvSpPr>
          <p:cNvPr id="28" name="Rounded Rectangle 27"/>
          <p:cNvSpPr/>
          <p:nvPr/>
        </p:nvSpPr>
        <p:spPr>
          <a:xfrm>
            <a:off x="374015"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02925"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19765"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144950" y="4321140"/>
            <a:ext cx="5924345" cy="1200328"/>
          </a:xfrm>
          <a:prstGeom prst="rect">
            <a:avLst/>
          </a:prstGeom>
        </p:spPr>
        <p:txBody>
          <a:bodyPr wrap="square">
            <a:spAutoFit/>
          </a:bodyPr>
          <a:lstStyle/>
          <a:p>
            <a:pPr marL="342900" indent="-342900">
              <a:buFont typeface="Wingdings" charset="2"/>
              <a:buChar char="Ø"/>
            </a:pPr>
            <a:r>
              <a:rPr lang="en-GB" sz="2400" dirty="0"/>
              <a:t>Output from this process will be nicely </a:t>
            </a:r>
            <a:r>
              <a:rPr lang="en-GB" sz="2400" dirty="0" err="1"/>
              <a:t>demultiplexed</a:t>
            </a:r>
            <a:r>
              <a:rPr lang="en-GB" sz="2400" dirty="0"/>
              <a:t> data</a:t>
            </a:r>
          </a:p>
          <a:p>
            <a:pPr marL="342900" indent="-342900">
              <a:buFont typeface="Wingdings" charset="2"/>
              <a:buChar char="Ø"/>
            </a:pPr>
            <a:r>
              <a:rPr lang="en-GB" sz="2400" dirty="0"/>
              <a:t>Sample_1.fq.gz, Sample_2.fq.gz, etc.</a:t>
            </a:r>
          </a:p>
        </p:txBody>
      </p:sp>
      <p:pic>
        <p:nvPicPr>
          <p:cNvPr id="5" name="Picture 4" descr="Screen Shot 2019-03-11 at 10.53.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1" y="1987040"/>
            <a:ext cx="3948577" cy="2344741"/>
          </a:xfrm>
          <a:prstGeom prst="rect">
            <a:avLst/>
          </a:prstGeom>
        </p:spPr>
      </p:pic>
      <p:sp>
        <p:nvSpPr>
          <p:cNvPr id="25" name="Rounded Rectangle 24">
            <a:extLst>
              <a:ext uri="{FF2B5EF4-FFF2-40B4-BE49-F238E27FC236}">
                <a16:creationId xmlns:a16="http://schemas.microsoft.com/office/drawing/2014/main" id="{93F40885-4AEA-9529-3D85-1F3420125B6D}"/>
              </a:ext>
            </a:extLst>
          </p:cNvPr>
          <p:cNvSpPr/>
          <p:nvPr/>
        </p:nvSpPr>
        <p:spPr>
          <a:xfrm>
            <a:off x="188590" y="2226041"/>
            <a:ext cx="2926430" cy="4414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7BCAE85-75F7-FD7F-BC54-8FD3B3971073}"/>
              </a:ext>
            </a:extLst>
          </p:cNvPr>
          <p:cNvSpPr/>
          <p:nvPr/>
        </p:nvSpPr>
        <p:spPr>
          <a:xfrm>
            <a:off x="620044" y="6135734"/>
            <a:ext cx="2547294" cy="461665"/>
          </a:xfrm>
          <a:prstGeom prst="rect">
            <a:avLst/>
          </a:prstGeom>
        </p:spPr>
        <p:txBody>
          <a:bodyPr wrap="square">
            <a:spAutoFit/>
          </a:bodyPr>
          <a:lstStyle/>
          <a:p>
            <a:r>
              <a:rPr lang="en-GB" sz="2400" dirty="0" err="1">
                <a:solidFill>
                  <a:srgbClr val="FF0000"/>
                </a:solidFill>
              </a:rPr>
              <a:t>denovo_map</a:t>
            </a:r>
            <a:endParaRPr lang="en-GB" sz="2400" dirty="0">
              <a:solidFill>
                <a:srgbClr val="FF0000"/>
              </a:solidFill>
            </a:endParaRPr>
          </a:p>
        </p:txBody>
      </p:sp>
      <p:sp>
        <p:nvSpPr>
          <p:cNvPr id="27" name="Rounded Rectangle 26">
            <a:extLst>
              <a:ext uri="{FF2B5EF4-FFF2-40B4-BE49-F238E27FC236}">
                <a16:creationId xmlns:a16="http://schemas.microsoft.com/office/drawing/2014/main" id="{D6C54414-9844-B9DC-D23E-355CDDA7309F}"/>
              </a:ext>
            </a:extLst>
          </p:cNvPr>
          <p:cNvSpPr/>
          <p:nvPr/>
        </p:nvSpPr>
        <p:spPr>
          <a:xfrm>
            <a:off x="434662" y="6008313"/>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96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547294" cy="461665"/>
          </a:xfrm>
          <a:prstGeom prst="rect">
            <a:avLst/>
          </a:prstGeom>
        </p:spPr>
        <p:txBody>
          <a:bodyPr wrap="square">
            <a:spAutoFit/>
          </a:bodyPr>
          <a:lstStyle/>
          <a:p>
            <a:r>
              <a:rPr lang="en-GB" sz="2400" dirty="0" err="1"/>
              <a:t>process_radtags</a:t>
            </a:r>
            <a:endParaRPr lang="en-GB" sz="2400" dirty="0"/>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3219655" y="1317960"/>
            <a:ext cx="5744593" cy="923330"/>
          </a:xfrm>
          <a:prstGeom prst="rect">
            <a:avLst/>
          </a:prstGeom>
        </p:spPr>
        <p:txBody>
          <a:bodyPr wrap="square">
            <a:spAutoFit/>
          </a:bodyPr>
          <a:lstStyle/>
          <a:p>
            <a:r>
              <a:rPr lang="en-GB" dirty="0"/>
              <a:t>Make “stacks” of common sequences in each individual file </a:t>
            </a:r>
            <a:r>
              <a:rPr lang="mr-IN" dirty="0"/>
              <a:t>–</a:t>
            </a:r>
            <a:r>
              <a:rPr lang="en-GB" dirty="0"/>
              <a:t> this module is run for each individual sample 	</a:t>
            </a:r>
          </a:p>
          <a:p>
            <a:r>
              <a:rPr lang="en-GB" dirty="0"/>
              <a:t>		</a:t>
            </a:r>
          </a:p>
        </p:txBody>
      </p:sp>
      <p:sp>
        <p:nvSpPr>
          <p:cNvPr id="28" name="Rounded Rectangle 27"/>
          <p:cNvSpPr/>
          <p:nvPr/>
        </p:nvSpPr>
        <p:spPr>
          <a:xfrm>
            <a:off x="374015"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02925"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19765"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419765" y="2367925"/>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67060" y="4321140"/>
            <a:ext cx="6102236" cy="2308324"/>
          </a:xfrm>
          <a:prstGeom prst="rect">
            <a:avLst/>
          </a:prstGeom>
        </p:spPr>
        <p:txBody>
          <a:bodyPr wrap="square">
            <a:spAutoFit/>
          </a:bodyPr>
          <a:lstStyle/>
          <a:p>
            <a:pPr marL="342900" indent="-342900">
              <a:buFont typeface="Wingdings" charset="2"/>
              <a:buChar char="Ø"/>
            </a:pPr>
            <a:r>
              <a:rPr lang="en-GB" sz="2400" dirty="0"/>
              <a:t>The </a:t>
            </a:r>
            <a:r>
              <a:rPr lang="en-GB" sz="2400" dirty="0" err="1"/>
              <a:t>ustacks</a:t>
            </a:r>
            <a:r>
              <a:rPr lang="en-GB" sz="2400" dirty="0"/>
              <a:t> program can be run in batch for each sample in a directory</a:t>
            </a:r>
          </a:p>
          <a:p>
            <a:pPr marL="342900" indent="-342900">
              <a:buFont typeface="Wingdings" charset="2"/>
              <a:buChar char="Ø"/>
            </a:pPr>
            <a:r>
              <a:rPr lang="en-GB" sz="2400" dirty="0">
                <a:solidFill>
                  <a:srgbClr val="008000"/>
                </a:solidFill>
              </a:rPr>
              <a:t>bash ./2_ustacks-submit-ALL.sh</a:t>
            </a:r>
          </a:p>
          <a:p>
            <a:pPr marL="342900" indent="-342900">
              <a:buFont typeface="Wingdings" charset="2"/>
              <a:buChar char="Ø"/>
            </a:pPr>
            <a:r>
              <a:rPr lang="en-GB" sz="2400" dirty="0"/>
              <a:t>This will call </a:t>
            </a:r>
            <a:r>
              <a:rPr lang="en-GB" sz="2400" dirty="0" err="1"/>
              <a:t>ustacks</a:t>
            </a:r>
            <a:r>
              <a:rPr lang="en-GB" sz="2400" dirty="0"/>
              <a:t> for each file (*.</a:t>
            </a:r>
            <a:r>
              <a:rPr lang="en-GB" sz="2400" dirty="0" err="1"/>
              <a:t>fq.gz</a:t>
            </a:r>
            <a:r>
              <a:rPr lang="en-GB" sz="2400" dirty="0"/>
              <a:t>) in the directory and reduce processing time dramatically</a:t>
            </a:r>
          </a:p>
        </p:txBody>
      </p:sp>
      <p:pic>
        <p:nvPicPr>
          <p:cNvPr id="5" name="Picture 4" descr="Screen Shot 2019-03-11 at 10.55.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738" y="1943951"/>
            <a:ext cx="4720564" cy="2355608"/>
          </a:xfrm>
          <a:prstGeom prst="rect">
            <a:avLst/>
          </a:prstGeom>
        </p:spPr>
      </p:pic>
    </p:spTree>
    <p:extLst>
      <p:ext uri="{BB962C8B-B14F-4D97-AF65-F5344CB8AC3E}">
        <p14:creationId xmlns:p14="http://schemas.microsoft.com/office/powerpoint/2010/main" val="105093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547294" cy="461665"/>
          </a:xfrm>
          <a:prstGeom prst="rect">
            <a:avLst/>
          </a:prstGeom>
        </p:spPr>
        <p:txBody>
          <a:bodyPr wrap="square">
            <a:spAutoFit/>
          </a:bodyPr>
          <a:lstStyle/>
          <a:p>
            <a:r>
              <a:rPr lang="en-GB" sz="2400" dirty="0" err="1"/>
              <a:t>process_radtags</a:t>
            </a:r>
            <a:endParaRPr lang="en-GB" sz="2400" dirty="0"/>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3219655" y="1317960"/>
            <a:ext cx="5744593" cy="923330"/>
          </a:xfrm>
          <a:prstGeom prst="rect">
            <a:avLst/>
          </a:prstGeom>
        </p:spPr>
        <p:txBody>
          <a:bodyPr wrap="square">
            <a:spAutoFit/>
          </a:bodyPr>
          <a:lstStyle/>
          <a:p>
            <a:r>
              <a:rPr lang="en-GB" dirty="0"/>
              <a:t>Make “stacks” of common sequences in each individual file </a:t>
            </a:r>
            <a:r>
              <a:rPr lang="mr-IN" dirty="0"/>
              <a:t>–</a:t>
            </a:r>
            <a:r>
              <a:rPr lang="en-GB" dirty="0"/>
              <a:t> this module is run for each individual sample 	</a:t>
            </a:r>
          </a:p>
          <a:p>
            <a:r>
              <a:rPr lang="en-GB" dirty="0"/>
              <a:t>		</a:t>
            </a:r>
          </a:p>
        </p:txBody>
      </p:sp>
      <p:sp>
        <p:nvSpPr>
          <p:cNvPr id="28" name="Rounded Rectangle 27"/>
          <p:cNvSpPr/>
          <p:nvPr/>
        </p:nvSpPr>
        <p:spPr>
          <a:xfrm>
            <a:off x="374015"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02925"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19765"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419765" y="2367925"/>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67060" y="4321140"/>
            <a:ext cx="6102236" cy="1569660"/>
          </a:xfrm>
          <a:prstGeom prst="rect">
            <a:avLst/>
          </a:prstGeom>
        </p:spPr>
        <p:txBody>
          <a:bodyPr wrap="square">
            <a:spAutoFit/>
          </a:bodyPr>
          <a:lstStyle/>
          <a:p>
            <a:pPr marL="342900" indent="-342900">
              <a:buFont typeface="Wingdings" charset="2"/>
              <a:buChar char="Ø"/>
            </a:pPr>
            <a:r>
              <a:rPr lang="en-GB" sz="2400" dirty="0"/>
              <a:t>The </a:t>
            </a:r>
            <a:r>
              <a:rPr lang="en-GB" sz="2400" dirty="0" err="1"/>
              <a:t>ustacks</a:t>
            </a:r>
            <a:r>
              <a:rPr lang="en-GB" sz="2400" dirty="0"/>
              <a:t> program can be run in batch for each sample in a directory</a:t>
            </a:r>
          </a:p>
          <a:p>
            <a:pPr marL="342900" indent="-342900">
              <a:buFont typeface="Wingdings" charset="2"/>
              <a:buChar char="Ø"/>
            </a:pPr>
            <a:r>
              <a:rPr lang="en-GB" sz="2400" dirty="0">
                <a:solidFill>
                  <a:srgbClr val="008000"/>
                </a:solidFill>
              </a:rPr>
              <a:t>bash ./2_ustacks-submit-ALL.sh</a:t>
            </a:r>
          </a:p>
          <a:p>
            <a:pPr marL="342900" indent="-342900">
              <a:buFont typeface="Wingdings" charset="2"/>
              <a:buChar char="Ø"/>
            </a:pPr>
            <a:r>
              <a:rPr lang="en-GB" sz="2400" dirty="0"/>
              <a:t>Keep track of progress with </a:t>
            </a:r>
            <a:r>
              <a:rPr lang="en-GB" sz="2400" dirty="0">
                <a:solidFill>
                  <a:srgbClr val="008000"/>
                </a:solidFill>
              </a:rPr>
              <a:t>watch </a:t>
            </a:r>
            <a:r>
              <a:rPr lang="en-GB" sz="2400" dirty="0" err="1">
                <a:solidFill>
                  <a:srgbClr val="008000"/>
                </a:solidFill>
              </a:rPr>
              <a:t>qstat</a:t>
            </a:r>
            <a:endParaRPr lang="en-GB" sz="2400" dirty="0">
              <a:solidFill>
                <a:srgbClr val="008000"/>
              </a:solidFill>
            </a:endParaRPr>
          </a:p>
        </p:txBody>
      </p:sp>
      <p:pic>
        <p:nvPicPr>
          <p:cNvPr id="13" name="Picture 12" descr="Screen Shot 2019-03-11 at 10.5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107" y="2255946"/>
            <a:ext cx="5854141" cy="1773270"/>
          </a:xfrm>
          <a:prstGeom prst="rect">
            <a:avLst/>
          </a:prstGeom>
        </p:spPr>
      </p:pic>
    </p:spTree>
    <p:extLst>
      <p:ext uri="{BB962C8B-B14F-4D97-AF65-F5344CB8AC3E}">
        <p14:creationId xmlns:p14="http://schemas.microsoft.com/office/powerpoint/2010/main" val="999298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547294" cy="461665"/>
          </a:xfrm>
          <a:prstGeom prst="rect">
            <a:avLst/>
          </a:prstGeom>
        </p:spPr>
        <p:txBody>
          <a:bodyPr wrap="square">
            <a:spAutoFit/>
          </a:bodyPr>
          <a:lstStyle/>
          <a:p>
            <a:r>
              <a:rPr lang="en-GB" sz="2400" dirty="0" err="1"/>
              <a:t>process_radtags</a:t>
            </a:r>
            <a:endParaRPr lang="en-GB" sz="2400" dirty="0"/>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3219655" y="1317960"/>
            <a:ext cx="5744593" cy="923330"/>
          </a:xfrm>
          <a:prstGeom prst="rect">
            <a:avLst/>
          </a:prstGeom>
        </p:spPr>
        <p:txBody>
          <a:bodyPr wrap="square">
            <a:spAutoFit/>
          </a:bodyPr>
          <a:lstStyle/>
          <a:p>
            <a:r>
              <a:rPr lang="en-GB" dirty="0"/>
              <a:t>Make “stacks” of common sequences in each individual file </a:t>
            </a:r>
            <a:r>
              <a:rPr lang="mr-IN" dirty="0"/>
              <a:t>–</a:t>
            </a:r>
            <a:r>
              <a:rPr lang="en-GB" dirty="0"/>
              <a:t> this module is run for each individual sample 	</a:t>
            </a:r>
          </a:p>
          <a:p>
            <a:r>
              <a:rPr lang="en-GB" dirty="0"/>
              <a:t>		</a:t>
            </a:r>
          </a:p>
        </p:txBody>
      </p:sp>
      <p:sp>
        <p:nvSpPr>
          <p:cNvPr id="28" name="Rounded Rectangle 27"/>
          <p:cNvSpPr/>
          <p:nvPr/>
        </p:nvSpPr>
        <p:spPr>
          <a:xfrm>
            <a:off x="374015"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02925"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19765"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419765" y="2367925"/>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144950" y="4321140"/>
            <a:ext cx="5924345" cy="3046988"/>
          </a:xfrm>
          <a:prstGeom prst="rect">
            <a:avLst/>
          </a:prstGeom>
        </p:spPr>
        <p:txBody>
          <a:bodyPr wrap="square">
            <a:spAutoFit/>
          </a:bodyPr>
          <a:lstStyle/>
          <a:p>
            <a:pPr marL="342900" indent="-342900">
              <a:buFont typeface="Wingdings" charset="2"/>
              <a:buChar char="Ø"/>
            </a:pPr>
            <a:r>
              <a:rPr lang="en-GB" sz="2400" dirty="0"/>
              <a:t>Output from this process will be 4 files for each individual sample:</a:t>
            </a:r>
          </a:p>
          <a:p>
            <a:pPr lvl="1"/>
            <a:r>
              <a:rPr lang="en-GB" sz="2400" dirty="0"/>
              <a:t>Sample_1.alleles.tsv.gz</a:t>
            </a:r>
          </a:p>
          <a:p>
            <a:r>
              <a:rPr lang="en-GB" sz="2400" dirty="0"/>
              <a:t>	Sample_1.models.tsv.gz</a:t>
            </a:r>
          </a:p>
          <a:p>
            <a:r>
              <a:rPr lang="en-GB" sz="2400" dirty="0"/>
              <a:t>	Sample_1.tags.tsv.gz</a:t>
            </a:r>
          </a:p>
          <a:p>
            <a:r>
              <a:rPr lang="en-GB" sz="2400" dirty="0"/>
              <a:t>	Sample_1.snps.tsv.gz</a:t>
            </a:r>
          </a:p>
          <a:p>
            <a:r>
              <a:rPr lang="en-GB" sz="2400" dirty="0"/>
              <a:t>	</a:t>
            </a:r>
          </a:p>
          <a:p>
            <a:endParaRPr lang="en-GB" sz="2400" dirty="0"/>
          </a:p>
        </p:txBody>
      </p:sp>
      <p:pic>
        <p:nvPicPr>
          <p:cNvPr id="10" name="Picture 9" descr="Screen Shot 2019-03-11 at 11.02.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949" y="2302589"/>
            <a:ext cx="5763443" cy="1556949"/>
          </a:xfrm>
          <a:prstGeom prst="rect">
            <a:avLst/>
          </a:prstGeom>
        </p:spPr>
      </p:pic>
    </p:spTree>
    <p:extLst>
      <p:ext uri="{BB962C8B-B14F-4D97-AF65-F5344CB8AC3E}">
        <p14:creationId xmlns:p14="http://schemas.microsoft.com/office/powerpoint/2010/main" val="3762206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547294" cy="461665"/>
          </a:xfrm>
          <a:prstGeom prst="rect">
            <a:avLst/>
          </a:prstGeom>
        </p:spPr>
        <p:txBody>
          <a:bodyPr wrap="square">
            <a:spAutoFit/>
          </a:bodyPr>
          <a:lstStyle/>
          <a:p>
            <a:r>
              <a:rPr lang="en-GB" sz="2400" dirty="0" err="1"/>
              <a:t>process_radtags</a:t>
            </a:r>
            <a:endParaRPr lang="en-GB" sz="2400" dirty="0"/>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3" name="Rounded Rectangle 12"/>
          <p:cNvSpPr/>
          <p:nvPr/>
        </p:nvSpPr>
        <p:spPr>
          <a:xfrm>
            <a:off x="374015" y="2358655"/>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3219655" y="1317960"/>
            <a:ext cx="5278589" cy="646331"/>
          </a:xfrm>
          <a:prstGeom prst="rect">
            <a:avLst/>
          </a:prstGeom>
        </p:spPr>
        <p:txBody>
          <a:bodyPr wrap="square">
            <a:spAutoFit/>
          </a:bodyPr>
          <a:lstStyle/>
          <a:p>
            <a:r>
              <a:rPr lang="en-GB" dirty="0"/>
              <a:t>Build catalogue library of all stacks from all individuals (run once per dataset)	</a:t>
            </a:r>
          </a:p>
        </p:txBody>
      </p:sp>
      <p:sp>
        <p:nvSpPr>
          <p:cNvPr id="29" name="Rounded Rectangle 28"/>
          <p:cNvSpPr/>
          <p:nvPr/>
        </p:nvSpPr>
        <p:spPr>
          <a:xfrm>
            <a:off x="402925"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19765"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374015" y="3357289"/>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144950" y="4321140"/>
            <a:ext cx="5924345" cy="2308324"/>
          </a:xfrm>
          <a:prstGeom prst="rect">
            <a:avLst/>
          </a:prstGeom>
        </p:spPr>
        <p:txBody>
          <a:bodyPr wrap="square">
            <a:spAutoFit/>
          </a:bodyPr>
          <a:lstStyle/>
          <a:p>
            <a:pPr marL="342900" indent="-342900">
              <a:buFont typeface="Wingdings" charset="2"/>
              <a:buChar char="Ø"/>
            </a:pPr>
            <a:r>
              <a:rPr lang="en-GB" sz="2400" dirty="0"/>
              <a:t>Now you will build the catalogue library (best to do it from all samples)</a:t>
            </a:r>
          </a:p>
          <a:p>
            <a:pPr marL="342900" indent="-342900">
              <a:buFont typeface="Wingdings" charset="2"/>
              <a:buChar char="Ø"/>
            </a:pPr>
            <a:r>
              <a:rPr lang="en-GB" sz="2400" dirty="0" err="1">
                <a:solidFill>
                  <a:srgbClr val="008000"/>
                </a:solidFill>
              </a:rPr>
              <a:t>qsub</a:t>
            </a:r>
            <a:r>
              <a:rPr lang="en-GB" sz="2400" dirty="0">
                <a:solidFill>
                  <a:srgbClr val="008000"/>
                </a:solidFill>
              </a:rPr>
              <a:t> 3_cstacks-submit.sh</a:t>
            </a:r>
          </a:p>
          <a:p>
            <a:pPr marL="342900" indent="-342900">
              <a:buFont typeface="Wingdings" charset="2"/>
              <a:buChar char="Ø"/>
            </a:pPr>
            <a:r>
              <a:rPr lang="en-GB" sz="2400" dirty="0">
                <a:solidFill>
                  <a:srgbClr val="000000"/>
                </a:solidFill>
              </a:rPr>
              <a:t>This will take several hours, and should be done on a single processor core</a:t>
            </a:r>
          </a:p>
          <a:p>
            <a:pPr marL="342900" indent="-342900">
              <a:buFont typeface="Wingdings" charset="2"/>
              <a:buChar char="Ø"/>
            </a:pPr>
            <a:endParaRPr lang="en-GB" sz="2400" dirty="0"/>
          </a:p>
        </p:txBody>
      </p:sp>
      <p:pic>
        <p:nvPicPr>
          <p:cNvPr id="5" name="Picture 4" descr="Screen Shot 2019-03-11 at 11.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950" y="2696619"/>
            <a:ext cx="5696314" cy="364847"/>
          </a:xfrm>
          <a:prstGeom prst="rect">
            <a:avLst/>
          </a:prstGeom>
        </p:spPr>
      </p:pic>
    </p:spTree>
    <p:extLst>
      <p:ext uri="{BB962C8B-B14F-4D97-AF65-F5344CB8AC3E}">
        <p14:creationId xmlns:p14="http://schemas.microsoft.com/office/powerpoint/2010/main" val="246738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547294" cy="461665"/>
          </a:xfrm>
          <a:prstGeom prst="rect">
            <a:avLst/>
          </a:prstGeom>
        </p:spPr>
        <p:txBody>
          <a:bodyPr wrap="square">
            <a:spAutoFit/>
          </a:bodyPr>
          <a:lstStyle/>
          <a:p>
            <a:r>
              <a:rPr lang="en-GB" sz="2400" dirty="0" err="1"/>
              <a:t>process_radtags</a:t>
            </a:r>
            <a:endParaRPr lang="en-GB" sz="2400" dirty="0"/>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3" name="Rounded Rectangle 12"/>
          <p:cNvSpPr/>
          <p:nvPr/>
        </p:nvSpPr>
        <p:spPr>
          <a:xfrm>
            <a:off x="374015" y="2358655"/>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3219655" y="1317960"/>
            <a:ext cx="5278589" cy="646331"/>
          </a:xfrm>
          <a:prstGeom prst="rect">
            <a:avLst/>
          </a:prstGeom>
        </p:spPr>
        <p:txBody>
          <a:bodyPr wrap="square">
            <a:spAutoFit/>
          </a:bodyPr>
          <a:lstStyle/>
          <a:p>
            <a:r>
              <a:rPr lang="en-GB" dirty="0"/>
              <a:t>Build catalogue library of all stacks from all individuals (run once per dataset)	</a:t>
            </a:r>
          </a:p>
        </p:txBody>
      </p:sp>
      <p:sp>
        <p:nvSpPr>
          <p:cNvPr id="29" name="Rounded Rectangle 28"/>
          <p:cNvSpPr/>
          <p:nvPr/>
        </p:nvSpPr>
        <p:spPr>
          <a:xfrm>
            <a:off x="402925"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19765"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374015" y="3357289"/>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144950" y="4321140"/>
            <a:ext cx="5924345" cy="2677656"/>
          </a:xfrm>
          <a:prstGeom prst="rect">
            <a:avLst/>
          </a:prstGeom>
        </p:spPr>
        <p:txBody>
          <a:bodyPr wrap="square">
            <a:spAutoFit/>
          </a:bodyPr>
          <a:lstStyle/>
          <a:p>
            <a:pPr marL="342900" indent="-342900">
              <a:buFont typeface="Wingdings" charset="2"/>
              <a:buChar char="Ø"/>
            </a:pPr>
            <a:r>
              <a:rPr lang="en-GB" sz="2400" dirty="0"/>
              <a:t>Output from this are 3 large files containing all loci from all individuals:</a:t>
            </a:r>
          </a:p>
          <a:p>
            <a:r>
              <a:rPr lang="en-GB" sz="2400" dirty="0"/>
              <a:t>	batch_1_alleles.tsv.gz</a:t>
            </a:r>
          </a:p>
          <a:p>
            <a:r>
              <a:rPr lang="en-GB" sz="2400" dirty="0"/>
              <a:t>	batch_1_catalog.tsv.gz</a:t>
            </a:r>
            <a:endParaRPr lang="en-GB" sz="2400" dirty="0">
              <a:solidFill>
                <a:srgbClr val="000000"/>
              </a:solidFill>
            </a:endParaRPr>
          </a:p>
          <a:p>
            <a:r>
              <a:rPr lang="en-GB" sz="2400" dirty="0">
                <a:solidFill>
                  <a:srgbClr val="000000"/>
                </a:solidFill>
              </a:rPr>
              <a:t>	</a:t>
            </a:r>
            <a:r>
              <a:rPr lang="en-GB" sz="2400" dirty="0"/>
              <a:t>batch_1_snps.tsv.gz</a:t>
            </a:r>
            <a:endParaRPr lang="en-GB" sz="2400" dirty="0">
              <a:solidFill>
                <a:srgbClr val="000000"/>
              </a:solidFill>
            </a:endParaRPr>
          </a:p>
          <a:p>
            <a:endParaRPr lang="en-GB" sz="2400" dirty="0">
              <a:solidFill>
                <a:srgbClr val="000000"/>
              </a:solidFill>
            </a:endParaRPr>
          </a:p>
          <a:p>
            <a:pPr marL="342900" indent="-342900">
              <a:buFont typeface="Wingdings" charset="2"/>
              <a:buChar char="Ø"/>
            </a:pPr>
            <a:endParaRPr lang="en-GB" sz="2400" dirty="0"/>
          </a:p>
        </p:txBody>
      </p:sp>
      <p:pic>
        <p:nvPicPr>
          <p:cNvPr id="5" name="Picture 4" descr="Screen Shot 2019-03-11 at 11.14.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627" y="2666125"/>
            <a:ext cx="5880398" cy="544481"/>
          </a:xfrm>
          <a:prstGeom prst="rect">
            <a:avLst/>
          </a:prstGeom>
        </p:spPr>
      </p:pic>
    </p:spTree>
    <p:extLst>
      <p:ext uri="{BB962C8B-B14F-4D97-AF65-F5344CB8AC3E}">
        <p14:creationId xmlns:p14="http://schemas.microsoft.com/office/powerpoint/2010/main" val="536295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547294" cy="461665"/>
          </a:xfrm>
          <a:prstGeom prst="rect">
            <a:avLst/>
          </a:prstGeom>
        </p:spPr>
        <p:txBody>
          <a:bodyPr wrap="square">
            <a:spAutoFit/>
          </a:bodyPr>
          <a:lstStyle/>
          <a:p>
            <a:r>
              <a:rPr lang="en-GB" sz="2400" dirty="0" err="1"/>
              <a:t>process_radtags</a:t>
            </a:r>
            <a:endParaRPr lang="en-GB" sz="2400" dirty="0"/>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3" name="Rounded Rectangle 12"/>
          <p:cNvSpPr/>
          <p:nvPr/>
        </p:nvSpPr>
        <p:spPr>
          <a:xfrm>
            <a:off x="374015" y="2358655"/>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3219655" y="1317960"/>
            <a:ext cx="5924345" cy="923330"/>
          </a:xfrm>
          <a:prstGeom prst="rect">
            <a:avLst/>
          </a:prstGeom>
        </p:spPr>
        <p:txBody>
          <a:bodyPr wrap="square">
            <a:spAutoFit/>
          </a:bodyPr>
          <a:lstStyle/>
          <a:p>
            <a:r>
              <a:rPr lang="en-GB" dirty="0"/>
              <a:t>Match stacks in each individual to the library catalogue </a:t>
            </a:r>
            <a:r>
              <a:rPr lang="mr-IN" dirty="0"/>
              <a:t>–</a:t>
            </a:r>
            <a:r>
              <a:rPr lang="en-GB" dirty="0"/>
              <a:t> this module is run for each individual sample 	</a:t>
            </a:r>
          </a:p>
          <a:p>
            <a:r>
              <a:rPr lang="en-GB" dirty="0"/>
              <a:t>	</a:t>
            </a:r>
          </a:p>
        </p:txBody>
      </p:sp>
      <p:sp>
        <p:nvSpPr>
          <p:cNvPr id="28" name="Rounded Rectangle 27"/>
          <p:cNvSpPr/>
          <p:nvPr/>
        </p:nvSpPr>
        <p:spPr>
          <a:xfrm>
            <a:off x="374015"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19765"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374015" y="4302886"/>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144950" y="4321140"/>
            <a:ext cx="5924345" cy="3046988"/>
          </a:xfrm>
          <a:prstGeom prst="rect">
            <a:avLst/>
          </a:prstGeom>
        </p:spPr>
        <p:txBody>
          <a:bodyPr wrap="square">
            <a:spAutoFit/>
          </a:bodyPr>
          <a:lstStyle/>
          <a:p>
            <a:pPr marL="342900" indent="-342900">
              <a:buFont typeface="Wingdings" charset="2"/>
              <a:buChar char="Ø"/>
            </a:pPr>
            <a:r>
              <a:rPr lang="en-GB" sz="2400" dirty="0"/>
              <a:t>Like </a:t>
            </a:r>
            <a:r>
              <a:rPr lang="en-GB" sz="2400" dirty="0" err="1"/>
              <a:t>ustacks</a:t>
            </a:r>
            <a:r>
              <a:rPr lang="en-GB" sz="2400" dirty="0"/>
              <a:t>, </a:t>
            </a:r>
            <a:r>
              <a:rPr lang="en-GB" sz="2400" dirty="0" err="1"/>
              <a:t>sstacks</a:t>
            </a:r>
            <a:r>
              <a:rPr lang="en-GB" sz="2400" dirty="0"/>
              <a:t> can be run in batch for each sample in a directory</a:t>
            </a:r>
          </a:p>
          <a:p>
            <a:pPr marL="342900" indent="-342900">
              <a:buFont typeface="Wingdings" charset="2"/>
              <a:buChar char="Ø"/>
            </a:pPr>
            <a:r>
              <a:rPr lang="en-GB" sz="2400" dirty="0">
                <a:solidFill>
                  <a:srgbClr val="008000"/>
                </a:solidFill>
              </a:rPr>
              <a:t>bash ./4_sstacks-submit-ALL.sh</a:t>
            </a:r>
          </a:p>
          <a:p>
            <a:pPr marL="342900" indent="-342900">
              <a:buFont typeface="Wingdings" charset="2"/>
              <a:buChar char="Ø"/>
            </a:pPr>
            <a:r>
              <a:rPr lang="en-GB" sz="2400" dirty="0"/>
              <a:t>This will call </a:t>
            </a:r>
            <a:r>
              <a:rPr lang="en-GB" sz="2400" dirty="0" err="1"/>
              <a:t>sstacks</a:t>
            </a:r>
            <a:r>
              <a:rPr lang="en-GB" sz="2400" dirty="0"/>
              <a:t> for each file (*.</a:t>
            </a:r>
            <a:r>
              <a:rPr lang="en-GB" sz="2400" dirty="0" err="1"/>
              <a:t>fq.gz</a:t>
            </a:r>
            <a:r>
              <a:rPr lang="en-GB" sz="2400" dirty="0"/>
              <a:t>) in the directory and match all loci to the catalogue, again reducing processing time</a:t>
            </a:r>
          </a:p>
          <a:p>
            <a:endParaRPr lang="en-GB" sz="2400" dirty="0">
              <a:solidFill>
                <a:srgbClr val="000000"/>
              </a:solidFill>
            </a:endParaRPr>
          </a:p>
          <a:p>
            <a:pPr marL="342900" indent="-342900">
              <a:buFont typeface="Wingdings" charset="2"/>
              <a:buChar char="Ø"/>
            </a:pPr>
            <a:endParaRPr lang="en-GB" sz="2400" dirty="0"/>
          </a:p>
        </p:txBody>
      </p:sp>
      <p:pic>
        <p:nvPicPr>
          <p:cNvPr id="23" name="Picture 22" descr="Screen Shot 2019-03-11 at 13.2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358" y="1964755"/>
            <a:ext cx="4485390" cy="2247119"/>
          </a:xfrm>
          <a:prstGeom prst="rect">
            <a:avLst/>
          </a:prstGeom>
        </p:spPr>
      </p:pic>
    </p:spTree>
    <p:extLst>
      <p:ext uri="{BB962C8B-B14F-4D97-AF65-F5344CB8AC3E}">
        <p14:creationId xmlns:p14="http://schemas.microsoft.com/office/powerpoint/2010/main" val="240366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547294" cy="461665"/>
          </a:xfrm>
          <a:prstGeom prst="rect">
            <a:avLst/>
          </a:prstGeom>
        </p:spPr>
        <p:txBody>
          <a:bodyPr wrap="square">
            <a:spAutoFit/>
          </a:bodyPr>
          <a:lstStyle/>
          <a:p>
            <a:r>
              <a:rPr lang="en-GB" sz="2400" dirty="0" err="1"/>
              <a:t>process_radtags</a:t>
            </a:r>
            <a:endParaRPr lang="en-GB" sz="2400" dirty="0"/>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3" name="Rounded Rectangle 12"/>
          <p:cNvSpPr/>
          <p:nvPr/>
        </p:nvSpPr>
        <p:spPr>
          <a:xfrm>
            <a:off x="374015" y="2358655"/>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3219655" y="1317960"/>
            <a:ext cx="5924345" cy="923330"/>
          </a:xfrm>
          <a:prstGeom prst="rect">
            <a:avLst/>
          </a:prstGeom>
        </p:spPr>
        <p:txBody>
          <a:bodyPr wrap="square">
            <a:spAutoFit/>
          </a:bodyPr>
          <a:lstStyle/>
          <a:p>
            <a:r>
              <a:rPr lang="en-GB" dirty="0"/>
              <a:t>Match stacks in each individual to the library catalogue </a:t>
            </a:r>
            <a:r>
              <a:rPr lang="mr-IN" dirty="0"/>
              <a:t>–</a:t>
            </a:r>
            <a:r>
              <a:rPr lang="en-GB" dirty="0"/>
              <a:t> this module is run for each individual sample 	</a:t>
            </a:r>
          </a:p>
          <a:p>
            <a:r>
              <a:rPr lang="en-GB" dirty="0"/>
              <a:t>	</a:t>
            </a:r>
          </a:p>
        </p:txBody>
      </p:sp>
      <p:sp>
        <p:nvSpPr>
          <p:cNvPr id="28" name="Rounded Rectangle 27"/>
          <p:cNvSpPr/>
          <p:nvPr/>
        </p:nvSpPr>
        <p:spPr>
          <a:xfrm>
            <a:off x="374015"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19765" y="5313952"/>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374015" y="4302886"/>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144950" y="4321140"/>
            <a:ext cx="5924345" cy="1938992"/>
          </a:xfrm>
          <a:prstGeom prst="rect">
            <a:avLst/>
          </a:prstGeom>
        </p:spPr>
        <p:txBody>
          <a:bodyPr wrap="square">
            <a:spAutoFit/>
          </a:bodyPr>
          <a:lstStyle/>
          <a:p>
            <a:pPr marL="342900" lvl="1" indent="-342900">
              <a:buFont typeface="Wingdings" charset="2"/>
              <a:buChar char="Ø"/>
            </a:pPr>
            <a:r>
              <a:rPr lang="en-GB" sz="2400" dirty="0"/>
              <a:t>Output from this process is a matches file, so each individual will have a file like this as well as the other 4 files from </a:t>
            </a:r>
            <a:r>
              <a:rPr lang="en-GB" sz="2400" dirty="0" err="1"/>
              <a:t>ustacks</a:t>
            </a:r>
            <a:r>
              <a:rPr lang="en-GB" sz="2400" dirty="0"/>
              <a:t>: </a:t>
            </a:r>
          </a:p>
          <a:p>
            <a:pPr marL="342900" lvl="1" indent="-342900">
              <a:buFont typeface="Wingdings" charset="2"/>
              <a:buChar char="Ø"/>
            </a:pPr>
            <a:r>
              <a:rPr lang="en-GB" sz="2400" dirty="0"/>
              <a:t>Sample_1.matches.tsv.gz</a:t>
            </a:r>
          </a:p>
          <a:p>
            <a:endParaRPr lang="en-GB" sz="2400" dirty="0"/>
          </a:p>
        </p:txBody>
      </p:sp>
      <p:pic>
        <p:nvPicPr>
          <p:cNvPr id="10" name="Picture 9" descr="Screen Shot 2019-03-11 at 13.25.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738" y="2333379"/>
            <a:ext cx="5048456" cy="1652012"/>
          </a:xfrm>
          <a:prstGeom prst="rect">
            <a:avLst/>
          </a:prstGeom>
        </p:spPr>
      </p:pic>
    </p:spTree>
    <p:extLst>
      <p:ext uri="{BB962C8B-B14F-4D97-AF65-F5344CB8AC3E}">
        <p14:creationId xmlns:p14="http://schemas.microsoft.com/office/powerpoint/2010/main" val="2712357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547294" cy="461665"/>
          </a:xfrm>
          <a:prstGeom prst="rect">
            <a:avLst/>
          </a:prstGeom>
        </p:spPr>
        <p:txBody>
          <a:bodyPr wrap="square">
            <a:spAutoFit/>
          </a:bodyPr>
          <a:lstStyle/>
          <a:p>
            <a:r>
              <a:rPr lang="en-GB" sz="2400" dirty="0" err="1"/>
              <a:t>process_radtags</a:t>
            </a:r>
            <a:endParaRPr lang="en-GB" sz="2400" dirty="0"/>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3" name="Rounded Rectangle 12"/>
          <p:cNvSpPr/>
          <p:nvPr/>
        </p:nvSpPr>
        <p:spPr>
          <a:xfrm>
            <a:off x="374015" y="2358655"/>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2929707" y="1317960"/>
            <a:ext cx="6176941" cy="923330"/>
          </a:xfrm>
          <a:prstGeom prst="rect">
            <a:avLst/>
          </a:prstGeom>
        </p:spPr>
        <p:txBody>
          <a:bodyPr wrap="square">
            <a:spAutoFit/>
          </a:bodyPr>
          <a:lstStyle/>
          <a:p>
            <a:r>
              <a:rPr lang="en-GB" dirty="0"/>
              <a:t>Output file generation based on thresholds defined by user (e.g. only output loci which are present in at least 50% of all samples)</a:t>
            </a:r>
          </a:p>
          <a:p>
            <a:r>
              <a:rPr lang="en-GB" dirty="0"/>
              <a:t>		</a:t>
            </a:r>
          </a:p>
        </p:txBody>
      </p:sp>
      <p:sp>
        <p:nvSpPr>
          <p:cNvPr id="28" name="Rounded Rectangle 27"/>
          <p:cNvSpPr/>
          <p:nvPr/>
        </p:nvSpPr>
        <p:spPr>
          <a:xfrm>
            <a:off x="374015"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02925"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374015" y="5305247"/>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144950" y="4141848"/>
            <a:ext cx="5924345" cy="3785652"/>
          </a:xfrm>
          <a:prstGeom prst="rect">
            <a:avLst/>
          </a:prstGeom>
        </p:spPr>
        <p:txBody>
          <a:bodyPr wrap="square">
            <a:spAutoFit/>
          </a:bodyPr>
          <a:lstStyle/>
          <a:p>
            <a:pPr marL="342900" indent="-342900">
              <a:buFont typeface="Wingdings" charset="2"/>
              <a:buChar char="Ø"/>
            </a:pPr>
            <a:r>
              <a:rPr lang="en-GB" sz="2400" dirty="0"/>
              <a:t>You’re ready to generate your output files!</a:t>
            </a:r>
          </a:p>
          <a:p>
            <a:pPr marL="342900" indent="-342900">
              <a:buFont typeface="Wingdings" charset="2"/>
              <a:buChar char="Ø"/>
            </a:pPr>
            <a:r>
              <a:rPr lang="en-GB" sz="2400" dirty="0">
                <a:solidFill>
                  <a:srgbClr val="000000"/>
                </a:solidFill>
              </a:rPr>
              <a:t>Here you specify a population map with the samples and their origin. The parameters in the submit script and/or </a:t>
            </a:r>
            <a:r>
              <a:rPr lang="en-GB" sz="2400" dirty="0" err="1">
                <a:solidFill>
                  <a:srgbClr val="000000"/>
                </a:solidFill>
              </a:rPr>
              <a:t>popmap</a:t>
            </a:r>
            <a:r>
              <a:rPr lang="en-GB" sz="2400" dirty="0">
                <a:solidFill>
                  <a:srgbClr val="000000"/>
                </a:solidFill>
              </a:rPr>
              <a:t> can be adjusted to suit your needs</a:t>
            </a:r>
          </a:p>
          <a:p>
            <a:pPr marL="342900" indent="-342900">
              <a:buFont typeface="Wingdings" charset="2"/>
              <a:buChar char="Ø"/>
            </a:pPr>
            <a:r>
              <a:rPr lang="en-GB" sz="2400" dirty="0" err="1">
                <a:solidFill>
                  <a:srgbClr val="008000"/>
                </a:solidFill>
              </a:rPr>
              <a:t>qsub</a:t>
            </a:r>
            <a:r>
              <a:rPr lang="en-GB" sz="2400" dirty="0">
                <a:solidFill>
                  <a:srgbClr val="008000"/>
                </a:solidFill>
              </a:rPr>
              <a:t> 5_populations-structure.sh</a:t>
            </a:r>
          </a:p>
          <a:p>
            <a:pPr marL="342900" indent="-342900">
              <a:buFont typeface="Wingdings" charset="2"/>
              <a:buChar char="Ø"/>
            </a:pPr>
            <a:r>
              <a:rPr lang="en-GB" sz="2400" dirty="0" err="1">
                <a:solidFill>
                  <a:srgbClr val="008000"/>
                </a:solidFill>
              </a:rPr>
              <a:t>qsub</a:t>
            </a:r>
            <a:r>
              <a:rPr lang="en-GB" sz="2400" dirty="0">
                <a:solidFill>
                  <a:srgbClr val="008000"/>
                </a:solidFill>
              </a:rPr>
              <a:t> 5_populations-phylogeny.sh</a:t>
            </a:r>
          </a:p>
          <a:p>
            <a:pPr marL="342900" indent="-342900">
              <a:buFont typeface="Wingdings" charset="2"/>
              <a:buChar char="Ø"/>
            </a:pPr>
            <a:endParaRPr lang="en-GB" sz="2400" dirty="0">
              <a:solidFill>
                <a:srgbClr val="008000"/>
              </a:solidFill>
            </a:endParaRPr>
          </a:p>
          <a:p>
            <a:endParaRPr lang="en-GB" sz="2400" dirty="0">
              <a:solidFill>
                <a:srgbClr val="000000"/>
              </a:solidFill>
            </a:endParaRPr>
          </a:p>
          <a:p>
            <a:pPr marL="342900" indent="-342900">
              <a:buFont typeface="Wingdings" charset="2"/>
              <a:buChar char="Ø"/>
            </a:pPr>
            <a:endParaRPr lang="en-GB" sz="2400" dirty="0"/>
          </a:p>
        </p:txBody>
      </p:sp>
      <p:pic>
        <p:nvPicPr>
          <p:cNvPr id="5" name="Picture 4" descr="Screen Shot 2019-03-11 at 11.58.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216" y="1964525"/>
            <a:ext cx="1411630" cy="2139364"/>
          </a:xfrm>
          <a:prstGeom prst="rect">
            <a:avLst/>
          </a:prstGeom>
        </p:spPr>
      </p:pic>
      <p:pic>
        <p:nvPicPr>
          <p:cNvPr id="10" name="Picture 9" descr="Screen Shot 2019-03-11 at 11.58.4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326" y="1977896"/>
            <a:ext cx="1483130" cy="2088668"/>
          </a:xfrm>
          <a:prstGeom prst="rect">
            <a:avLst/>
          </a:prstGeom>
        </p:spPr>
      </p:pic>
    </p:spTree>
    <p:extLst>
      <p:ext uri="{BB962C8B-B14F-4D97-AF65-F5344CB8AC3E}">
        <p14:creationId xmlns:p14="http://schemas.microsoft.com/office/powerpoint/2010/main" val="286574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2" end="2"/>
                                            </p:txEl>
                                          </p:spTgt>
                                        </p:tgtEl>
                                        <p:attrNameLst>
                                          <p:attrName>style.visibility</p:attrName>
                                        </p:attrNameLst>
                                      </p:cBhvr>
                                      <p:to>
                                        <p:strVal val="visible"/>
                                      </p:to>
                                    </p:set>
                                    <p:animEffect transition="in" filter="fade">
                                      <p:cBhvr>
                                        <p:cTn id="10" dur="500"/>
                                        <p:tgtEl>
                                          <p:spTgt spid="2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animEffect transition="in" filter="fade">
                                      <p:cBhvr>
                                        <p:cTn id="13"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Stacks</a:t>
            </a:r>
          </a:p>
        </p:txBody>
      </p:sp>
      <p:sp>
        <p:nvSpPr>
          <p:cNvPr id="2" name="TextBox 1"/>
          <p:cNvSpPr txBox="1"/>
          <p:nvPr/>
        </p:nvSpPr>
        <p:spPr>
          <a:xfrm>
            <a:off x="1763974" y="7144669"/>
            <a:ext cx="184666" cy="369332"/>
          </a:xfrm>
          <a:prstGeom prst="rect">
            <a:avLst/>
          </a:prstGeom>
          <a:noFill/>
        </p:spPr>
        <p:txBody>
          <a:bodyPr wrap="none" rtlCol="0">
            <a:spAutoFit/>
          </a:bodyPr>
          <a:lstStyle/>
          <a:p>
            <a:endParaRPr lang="en-US" dirty="0"/>
          </a:p>
        </p:txBody>
      </p:sp>
      <p:sp>
        <p:nvSpPr>
          <p:cNvPr id="6" name="Rectangle 5"/>
          <p:cNvSpPr/>
          <p:nvPr/>
        </p:nvSpPr>
        <p:spPr>
          <a:xfrm>
            <a:off x="285817" y="1616424"/>
            <a:ext cx="7761485" cy="1200328"/>
          </a:xfrm>
          <a:prstGeom prst="rect">
            <a:avLst/>
          </a:prstGeom>
        </p:spPr>
        <p:txBody>
          <a:bodyPr wrap="square">
            <a:spAutoFit/>
          </a:bodyPr>
          <a:lstStyle/>
          <a:p>
            <a:endParaRPr lang="en-GB" sz="2400" dirty="0"/>
          </a:p>
          <a:p>
            <a:endParaRPr lang="en-GB" sz="2400" dirty="0"/>
          </a:p>
          <a:p>
            <a:endParaRPr lang="en-GB" sz="2400" dirty="0"/>
          </a:p>
        </p:txBody>
      </p:sp>
      <p:sp>
        <p:nvSpPr>
          <p:cNvPr id="7" name="Rectangle 6"/>
          <p:cNvSpPr/>
          <p:nvPr/>
        </p:nvSpPr>
        <p:spPr>
          <a:xfrm>
            <a:off x="419765" y="1563504"/>
            <a:ext cx="2106295" cy="461665"/>
          </a:xfrm>
          <a:prstGeom prst="rect">
            <a:avLst/>
          </a:prstGeom>
        </p:spPr>
        <p:txBody>
          <a:bodyPr wrap="square">
            <a:spAutoFit/>
          </a:bodyPr>
          <a:lstStyle/>
          <a:p>
            <a:endParaRPr lang="en-GB" sz="2400" dirty="0"/>
          </a:p>
        </p:txBody>
      </p:sp>
      <p:sp>
        <p:nvSpPr>
          <p:cNvPr id="8" name="Rounded Rectangle 7"/>
          <p:cNvSpPr/>
          <p:nvPr/>
        </p:nvSpPr>
        <p:spPr>
          <a:xfrm>
            <a:off x="338736" y="1353242"/>
            <a:ext cx="243428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19765" y="1388524"/>
            <a:ext cx="2547294" cy="461665"/>
          </a:xfrm>
          <a:prstGeom prst="rect">
            <a:avLst/>
          </a:prstGeom>
        </p:spPr>
        <p:txBody>
          <a:bodyPr wrap="square">
            <a:spAutoFit/>
          </a:bodyPr>
          <a:lstStyle/>
          <a:p>
            <a:r>
              <a:rPr lang="en-GB" sz="2400" dirty="0" err="1"/>
              <a:t>process_radtags</a:t>
            </a:r>
            <a:endParaRPr lang="en-GB" sz="2400" dirty="0"/>
          </a:p>
        </p:txBody>
      </p:sp>
      <p:sp>
        <p:nvSpPr>
          <p:cNvPr id="11" name="Rectangle 10"/>
          <p:cNvSpPr/>
          <p:nvPr/>
        </p:nvSpPr>
        <p:spPr>
          <a:xfrm>
            <a:off x="881699" y="2476701"/>
            <a:ext cx="2106295" cy="461665"/>
          </a:xfrm>
          <a:prstGeom prst="rect">
            <a:avLst/>
          </a:prstGeom>
        </p:spPr>
        <p:txBody>
          <a:bodyPr wrap="square">
            <a:spAutoFit/>
          </a:bodyPr>
          <a:lstStyle/>
          <a:p>
            <a:endParaRPr lang="en-GB" sz="2400" dirty="0"/>
          </a:p>
        </p:txBody>
      </p:sp>
      <p:sp>
        <p:nvSpPr>
          <p:cNvPr id="12" name="Rectangle 11"/>
          <p:cNvSpPr/>
          <p:nvPr/>
        </p:nvSpPr>
        <p:spPr>
          <a:xfrm>
            <a:off x="1008764" y="2420051"/>
            <a:ext cx="2547294" cy="461665"/>
          </a:xfrm>
          <a:prstGeom prst="rect">
            <a:avLst/>
          </a:prstGeom>
        </p:spPr>
        <p:txBody>
          <a:bodyPr wrap="square">
            <a:spAutoFit/>
          </a:bodyPr>
          <a:lstStyle/>
          <a:p>
            <a:r>
              <a:rPr lang="en-GB" sz="2400" dirty="0" err="1"/>
              <a:t>ustacks</a:t>
            </a:r>
            <a:endParaRPr lang="en-GB" sz="2400" dirty="0"/>
          </a:p>
        </p:txBody>
      </p:sp>
      <p:sp>
        <p:nvSpPr>
          <p:cNvPr id="13" name="Rounded Rectangle 12"/>
          <p:cNvSpPr/>
          <p:nvPr/>
        </p:nvSpPr>
        <p:spPr>
          <a:xfrm>
            <a:off x="374015" y="2358655"/>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57657" y="3397874"/>
            <a:ext cx="1224554" cy="461665"/>
          </a:xfrm>
          <a:prstGeom prst="rect">
            <a:avLst/>
          </a:prstGeom>
        </p:spPr>
        <p:txBody>
          <a:bodyPr wrap="square">
            <a:spAutoFit/>
          </a:bodyPr>
          <a:lstStyle/>
          <a:p>
            <a:r>
              <a:rPr lang="en-GB" sz="2400" dirty="0" err="1"/>
              <a:t>cstacks</a:t>
            </a:r>
            <a:endParaRPr lang="en-GB" sz="2400" dirty="0"/>
          </a:p>
        </p:txBody>
      </p:sp>
      <p:sp>
        <p:nvSpPr>
          <p:cNvPr id="18" name="Rectangle 17"/>
          <p:cNvSpPr/>
          <p:nvPr/>
        </p:nvSpPr>
        <p:spPr>
          <a:xfrm>
            <a:off x="1026384" y="4378276"/>
            <a:ext cx="1305636" cy="461665"/>
          </a:xfrm>
          <a:prstGeom prst="rect">
            <a:avLst/>
          </a:prstGeom>
        </p:spPr>
        <p:txBody>
          <a:bodyPr wrap="square">
            <a:spAutoFit/>
          </a:bodyPr>
          <a:lstStyle/>
          <a:p>
            <a:r>
              <a:rPr lang="en-GB" sz="2400" dirty="0" err="1"/>
              <a:t>sstacks</a:t>
            </a:r>
            <a:endParaRPr lang="en-GB" sz="2400" dirty="0"/>
          </a:p>
        </p:txBody>
      </p:sp>
      <p:sp>
        <p:nvSpPr>
          <p:cNvPr id="21" name="Rectangle 20"/>
          <p:cNvSpPr/>
          <p:nvPr/>
        </p:nvSpPr>
        <p:spPr>
          <a:xfrm>
            <a:off x="779444" y="5380332"/>
            <a:ext cx="2547294" cy="461665"/>
          </a:xfrm>
          <a:prstGeom prst="rect">
            <a:avLst/>
          </a:prstGeom>
        </p:spPr>
        <p:txBody>
          <a:bodyPr wrap="square">
            <a:spAutoFit/>
          </a:bodyPr>
          <a:lstStyle/>
          <a:p>
            <a:r>
              <a:rPr lang="en-GB" sz="2400" dirty="0"/>
              <a:t>populations</a:t>
            </a:r>
          </a:p>
        </p:txBody>
      </p:sp>
      <p:sp>
        <p:nvSpPr>
          <p:cNvPr id="3" name="Rectangle 2"/>
          <p:cNvSpPr/>
          <p:nvPr/>
        </p:nvSpPr>
        <p:spPr>
          <a:xfrm>
            <a:off x="2929707" y="1317960"/>
            <a:ext cx="6176941" cy="923330"/>
          </a:xfrm>
          <a:prstGeom prst="rect">
            <a:avLst/>
          </a:prstGeom>
        </p:spPr>
        <p:txBody>
          <a:bodyPr wrap="square">
            <a:spAutoFit/>
          </a:bodyPr>
          <a:lstStyle/>
          <a:p>
            <a:r>
              <a:rPr lang="en-GB" dirty="0"/>
              <a:t>Output file generation based on thresholds defined by user (e.g. only output loci which are present in at least 50% of all samples)</a:t>
            </a:r>
          </a:p>
          <a:p>
            <a:r>
              <a:rPr lang="en-GB" dirty="0"/>
              <a:t>		</a:t>
            </a:r>
          </a:p>
        </p:txBody>
      </p:sp>
      <p:sp>
        <p:nvSpPr>
          <p:cNvPr id="28" name="Rounded Rectangle 27"/>
          <p:cNvSpPr/>
          <p:nvPr/>
        </p:nvSpPr>
        <p:spPr>
          <a:xfrm>
            <a:off x="374015" y="3319054"/>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402925" y="4309008"/>
            <a:ext cx="2399005" cy="67192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1573518" y="2078802"/>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568252" y="30644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1568252" y="4029216"/>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580888" y="5031577"/>
            <a:ext cx="0" cy="2545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374015" y="5305247"/>
            <a:ext cx="2434285" cy="671927"/>
          </a:xfrm>
          <a:prstGeom prst="roundRect">
            <a:avLst/>
          </a:prstGeom>
          <a:solidFill>
            <a:srgbClr val="008000">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007218" y="4309008"/>
            <a:ext cx="6136782" cy="2677656"/>
          </a:xfrm>
          <a:prstGeom prst="rect">
            <a:avLst/>
          </a:prstGeom>
        </p:spPr>
        <p:txBody>
          <a:bodyPr wrap="square">
            <a:spAutoFit/>
          </a:bodyPr>
          <a:lstStyle/>
          <a:p>
            <a:pPr marL="342900" indent="-342900">
              <a:buFont typeface="Wingdings" charset="2"/>
              <a:buChar char="Ø"/>
            </a:pPr>
            <a:r>
              <a:rPr lang="en-GB" sz="2400" dirty="0"/>
              <a:t>And here are your output files</a:t>
            </a:r>
          </a:p>
          <a:p>
            <a:pPr marL="342900" indent="-342900">
              <a:buFont typeface="Wingdings" charset="2"/>
              <a:buChar char="Ø"/>
            </a:pPr>
            <a:r>
              <a:rPr lang="en-GB" sz="2400" dirty="0"/>
              <a:t>structure_50.structure.tsv </a:t>
            </a:r>
            <a:r>
              <a:rPr lang="mr-IN" sz="2400" dirty="0"/>
              <a:t>–</a:t>
            </a:r>
            <a:r>
              <a:rPr lang="en-GB" sz="2400" dirty="0"/>
              <a:t> e.g. Structure</a:t>
            </a:r>
          </a:p>
          <a:p>
            <a:pPr marL="342900" indent="-342900">
              <a:buFont typeface="Wingdings" charset="2"/>
              <a:buChar char="Ø"/>
            </a:pPr>
            <a:r>
              <a:rPr lang="en-GB" sz="2400" dirty="0"/>
              <a:t>phylogeny_50.phylip </a:t>
            </a:r>
            <a:r>
              <a:rPr lang="mr-IN" sz="2400" dirty="0"/>
              <a:t>–</a:t>
            </a:r>
            <a:r>
              <a:rPr lang="en-GB" sz="2400" dirty="0"/>
              <a:t> e.g. </a:t>
            </a:r>
            <a:r>
              <a:rPr lang="en-GB" sz="2400" dirty="0" err="1"/>
              <a:t>RAxML</a:t>
            </a:r>
            <a:endParaRPr lang="en-GB" sz="2400" dirty="0"/>
          </a:p>
          <a:p>
            <a:pPr marL="342900" indent="-342900">
              <a:buFont typeface="Wingdings" charset="2"/>
              <a:buChar char="Ø"/>
            </a:pPr>
            <a:r>
              <a:rPr lang="en-GB" sz="2400" dirty="0"/>
              <a:t>The output files you need depends on the analyses you will do, but process is the same</a:t>
            </a:r>
          </a:p>
          <a:p>
            <a:endParaRPr lang="en-GB" sz="2400" dirty="0">
              <a:solidFill>
                <a:srgbClr val="000000"/>
              </a:solidFill>
            </a:endParaRPr>
          </a:p>
          <a:p>
            <a:pPr marL="342900" indent="-342900">
              <a:buFont typeface="Wingdings" charset="2"/>
              <a:buChar char="Ø"/>
            </a:pPr>
            <a:endParaRPr lang="en-GB" sz="2400" dirty="0"/>
          </a:p>
        </p:txBody>
      </p:sp>
      <p:pic>
        <p:nvPicPr>
          <p:cNvPr id="5" name="Picture 4" descr="Screen Shot 2019-03-11 at 14.11.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059" y="2078802"/>
            <a:ext cx="5721724" cy="1094689"/>
          </a:xfrm>
          <a:prstGeom prst="rect">
            <a:avLst/>
          </a:prstGeom>
        </p:spPr>
      </p:pic>
      <p:pic>
        <p:nvPicPr>
          <p:cNvPr id="10" name="Picture 9" descr="Screen Shot 2019-03-11 at 14.11.2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4530" y="3303448"/>
            <a:ext cx="5729482" cy="930620"/>
          </a:xfrm>
          <a:prstGeom prst="rect">
            <a:avLst/>
          </a:prstGeom>
        </p:spPr>
      </p:pic>
    </p:spTree>
    <p:extLst>
      <p:ext uri="{BB962C8B-B14F-4D97-AF65-F5344CB8AC3E}">
        <p14:creationId xmlns:p14="http://schemas.microsoft.com/office/powerpoint/2010/main" val="291907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animEffect transition="in" filter="fade">
                                      <p:cBhvr>
                                        <p:cTn id="7" dur="500"/>
                                        <p:tgtEl>
                                          <p:spTgt spid="2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3" end="3"/>
                                            </p:txEl>
                                          </p:spTgt>
                                        </p:tgtEl>
                                        <p:attrNameLst>
                                          <p:attrName>style.visibility</p:attrName>
                                        </p:attrNameLst>
                                      </p:cBhvr>
                                      <p:to>
                                        <p:strVal val="visible"/>
                                      </p:to>
                                    </p:set>
                                    <p:animEffect transition="in" filter="fade">
                                      <p:cBhvr>
                                        <p:cTn id="10"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2CD6C-EC52-E16B-FCA4-B9A145B48F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76D2AA-79F9-D8E5-0730-6E7048EF27BC}"/>
              </a:ext>
            </a:extLst>
          </p:cNvPr>
          <p:cNvSpPr>
            <a:spLocks noGrp="1"/>
          </p:cNvSpPr>
          <p:nvPr>
            <p:ph idx="1"/>
          </p:nvPr>
        </p:nvSpPr>
        <p:spPr/>
        <p:txBody>
          <a:bodyPr/>
          <a:lstStyle/>
          <a:p>
            <a:r>
              <a:rPr lang="en-US" dirty="0"/>
              <a:t>This is very much the same as a course we ran in 2019 – the main aim of the course is to get you confident enough to go from raw data to looking at outputs from analyses</a:t>
            </a:r>
          </a:p>
        </p:txBody>
      </p:sp>
    </p:spTree>
    <p:extLst>
      <p:ext uri="{BB962C8B-B14F-4D97-AF65-F5344CB8AC3E}">
        <p14:creationId xmlns:p14="http://schemas.microsoft.com/office/powerpoint/2010/main" val="1482483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What are we doing today?</a:t>
            </a:r>
          </a:p>
        </p:txBody>
      </p:sp>
      <p:sp>
        <p:nvSpPr>
          <p:cNvPr id="7" name="Rectangle 6"/>
          <p:cNvSpPr/>
          <p:nvPr/>
        </p:nvSpPr>
        <p:spPr>
          <a:xfrm>
            <a:off x="716621" y="1441756"/>
            <a:ext cx="7687639" cy="5632311"/>
          </a:xfrm>
          <a:prstGeom prst="rect">
            <a:avLst/>
          </a:prstGeom>
        </p:spPr>
        <p:txBody>
          <a:bodyPr wrap="square">
            <a:spAutoFit/>
          </a:bodyPr>
          <a:lstStyle/>
          <a:p>
            <a:pPr marL="342900" indent="-342900">
              <a:buFont typeface="Arial"/>
              <a:buChar char="•"/>
            </a:pPr>
            <a:r>
              <a:rPr lang="en-US" sz="2400" dirty="0"/>
              <a:t>High-throughput data and </a:t>
            </a:r>
            <a:r>
              <a:rPr lang="en-US" sz="2400" dirty="0" err="1"/>
              <a:t>ddRAD</a:t>
            </a:r>
            <a:r>
              <a:rPr lang="en-US" sz="2400" dirty="0"/>
              <a:t>-seq background </a:t>
            </a:r>
            <a:r>
              <a:rPr lang="mr-IN" sz="2400" dirty="0"/>
              <a:t>–</a:t>
            </a:r>
            <a:r>
              <a:rPr lang="en-US" sz="2400" dirty="0"/>
              <a:t> what is it and why use it?</a:t>
            </a:r>
          </a:p>
          <a:p>
            <a:pPr marL="342900" indent="-342900">
              <a:buFont typeface="Arial"/>
              <a:buChar char="•"/>
            </a:pPr>
            <a:endParaRPr lang="en-US" sz="2400" dirty="0"/>
          </a:p>
          <a:p>
            <a:pPr marL="342900" indent="-342900">
              <a:buFont typeface="Arial"/>
              <a:buChar char="•"/>
            </a:pPr>
            <a:r>
              <a:rPr lang="en-US" sz="2400" dirty="0"/>
              <a:t>Sampling strategy prior to RAD-seq type work – how should I plan my sequencing?</a:t>
            </a:r>
          </a:p>
          <a:p>
            <a:endParaRPr lang="en-US" sz="2400" dirty="0"/>
          </a:p>
          <a:p>
            <a:pPr marL="342900" indent="-342900">
              <a:buFont typeface="Arial"/>
              <a:buChar char="•"/>
            </a:pPr>
            <a:r>
              <a:rPr lang="en-US" sz="2400" dirty="0"/>
              <a:t>Bioinformatics to generate output files with a HPC cluster using Stacks2 </a:t>
            </a:r>
          </a:p>
          <a:p>
            <a:pPr marL="342900" indent="-342900">
              <a:buFont typeface="Arial"/>
              <a:buChar char="•"/>
            </a:pPr>
            <a:endParaRPr lang="en-US" sz="2400" dirty="0"/>
          </a:p>
          <a:p>
            <a:pPr marL="342900" indent="-342900">
              <a:buFont typeface="Arial"/>
              <a:buChar char="•"/>
            </a:pPr>
            <a:endParaRPr lang="en-US" sz="2400" dirty="0"/>
          </a:p>
          <a:p>
            <a:pPr marL="342900" indent="-342900">
              <a:buFont typeface="Wingdings" charset="2"/>
              <a:buChar char="Ø"/>
            </a:pPr>
            <a:r>
              <a:rPr lang="en-US" sz="2400" dirty="0"/>
              <a:t>More specific workshops to follow late 2022 depending on demand (most probably demographic history/local adaptation and Genotype-Environment Association analyses)</a:t>
            </a:r>
          </a:p>
          <a:p>
            <a:pPr marL="342900" indent="-342900">
              <a:buFont typeface="Wingdings" charset="2"/>
              <a:buChar char="Ø"/>
            </a:pPr>
            <a:endParaRPr lang="en-US" sz="2400" dirty="0"/>
          </a:p>
        </p:txBody>
      </p:sp>
    </p:spTree>
    <p:extLst>
      <p:ext uri="{BB962C8B-B14F-4D97-AF65-F5344CB8AC3E}">
        <p14:creationId xmlns:p14="http://schemas.microsoft.com/office/powerpoint/2010/main" val="166915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Population Genetics</a:t>
            </a:r>
          </a:p>
        </p:txBody>
      </p:sp>
      <p:sp>
        <p:nvSpPr>
          <p:cNvPr id="6" name="Title 5"/>
          <p:cNvSpPr>
            <a:spLocks noGrp="1"/>
          </p:cNvSpPr>
          <p:nvPr>
            <p:ph type="ctrTitle"/>
          </p:nvPr>
        </p:nvSpPr>
        <p:spPr/>
        <p:txBody>
          <a:bodyPr/>
          <a:lstStyle/>
          <a:p>
            <a:endParaRPr lang="en-US" dirty="0"/>
          </a:p>
        </p:txBody>
      </p:sp>
      <p:sp>
        <p:nvSpPr>
          <p:cNvPr id="7" name="Title 4"/>
          <p:cNvSpPr txBox="1">
            <a:spLocks/>
          </p:cNvSpPr>
          <p:nvPr/>
        </p:nvSpPr>
        <p:spPr>
          <a:xfrm>
            <a:off x="685800" y="1909664"/>
            <a:ext cx="77724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t>See Wright, Fisher, Haldane in the early-mid 19</a:t>
            </a:r>
            <a:r>
              <a:rPr lang="en-US" sz="2400" baseline="30000" dirty="0"/>
              <a:t>th</a:t>
            </a:r>
            <a:r>
              <a:rPr lang="en-US" sz="2400" dirty="0"/>
              <a:t> century:</a:t>
            </a:r>
          </a:p>
          <a:p>
            <a:pPr marL="342900" indent="-342900" algn="l">
              <a:buFontTx/>
              <a:buChar char="-"/>
            </a:pPr>
            <a:r>
              <a:rPr lang="en-US" sz="2400" dirty="0"/>
              <a:t>Genetic differentiation within and between populations</a:t>
            </a:r>
          </a:p>
          <a:p>
            <a:pPr marL="342900" indent="-342900" algn="l">
              <a:buFontTx/>
              <a:buChar char="-"/>
            </a:pPr>
            <a:r>
              <a:rPr lang="en-US" sz="2400" dirty="0"/>
              <a:t>Processes leading to diversity patterns</a:t>
            </a:r>
          </a:p>
          <a:p>
            <a:pPr marL="342900" indent="-342900" algn="l">
              <a:buFontTx/>
              <a:buChar char="-"/>
            </a:pPr>
            <a:r>
              <a:rPr lang="en-US" sz="2400" dirty="0"/>
              <a:t>Adaptation/speciation</a:t>
            </a:r>
          </a:p>
          <a:p>
            <a:pPr algn="l"/>
            <a:endParaRPr lang="en-US" sz="2400" dirty="0"/>
          </a:p>
          <a:p>
            <a:pPr algn="l"/>
            <a:endParaRPr lang="en-US" sz="2400" dirty="0"/>
          </a:p>
        </p:txBody>
      </p:sp>
      <p:sp>
        <p:nvSpPr>
          <p:cNvPr id="8" name="Title 4"/>
          <p:cNvSpPr txBox="1">
            <a:spLocks/>
          </p:cNvSpPr>
          <p:nvPr/>
        </p:nvSpPr>
        <p:spPr>
          <a:xfrm>
            <a:off x="787988" y="3950349"/>
            <a:ext cx="77724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400" dirty="0"/>
          </a:p>
          <a:p>
            <a:pPr algn="l"/>
            <a:r>
              <a:rPr lang="en-US" sz="2400" dirty="0"/>
              <a:t>Markers have gradually become more numerous and associated methods more sophisticated:</a:t>
            </a:r>
          </a:p>
          <a:p>
            <a:pPr algn="l"/>
            <a:r>
              <a:rPr lang="en-US" sz="2400" dirty="0"/>
              <a:t>- </a:t>
            </a:r>
            <a:r>
              <a:rPr lang="en-US" sz="2400" dirty="0" err="1"/>
              <a:t>Allozymes</a:t>
            </a:r>
            <a:br>
              <a:rPr lang="en-US" sz="2400" dirty="0"/>
            </a:br>
            <a:r>
              <a:rPr lang="en-US" sz="2400" dirty="0"/>
              <a:t>- AFLPs</a:t>
            </a:r>
            <a:br>
              <a:rPr lang="en-US" sz="2400" dirty="0"/>
            </a:br>
            <a:r>
              <a:rPr lang="en-US" sz="2400" dirty="0"/>
              <a:t>- microsatellites</a:t>
            </a:r>
            <a:br>
              <a:rPr lang="en-US" sz="2400" dirty="0"/>
            </a:br>
            <a:r>
              <a:rPr lang="en-US" sz="2400" dirty="0"/>
              <a:t>- SNPs</a:t>
            </a:r>
          </a:p>
        </p:txBody>
      </p:sp>
      <p:pic>
        <p:nvPicPr>
          <p:cNvPr id="2" name="Picture 1" descr="Screen Shot 2019-03-11 at 12.02.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0357" y="2390262"/>
            <a:ext cx="807529" cy="1007847"/>
          </a:xfrm>
          <a:prstGeom prst="rect">
            <a:avLst/>
          </a:prstGeom>
        </p:spPr>
      </p:pic>
      <p:pic>
        <p:nvPicPr>
          <p:cNvPr id="3" name="Picture 2" descr="Screen Shot 2019-03-11 at 12.02.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759" y="2390262"/>
            <a:ext cx="1029291" cy="1007847"/>
          </a:xfrm>
          <a:prstGeom prst="rect">
            <a:avLst/>
          </a:prstGeom>
        </p:spPr>
      </p:pic>
      <p:pic>
        <p:nvPicPr>
          <p:cNvPr id="5" name="Picture 4" descr="Screen Shot 2019-03-11 at 12.02.5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934" y="2390261"/>
            <a:ext cx="806277" cy="1007847"/>
          </a:xfrm>
          <a:prstGeom prst="rect">
            <a:avLst/>
          </a:prstGeom>
        </p:spPr>
      </p:pic>
    </p:spTree>
    <p:extLst>
      <p:ext uri="{BB962C8B-B14F-4D97-AF65-F5344CB8AC3E}">
        <p14:creationId xmlns:p14="http://schemas.microsoft.com/office/powerpoint/2010/main" val="309405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High-throughput data</a:t>
            </a:r>
          </a:p>
        </p:txBody>
      </p:sp>
      <p:sp>
        <p:nvSpPr>
          <p:cNvPr id="10" name="Rectangle 9"/>
          <p:cNvSpPr/>
          <p:nvPr/>
        </p:nvSpPr>
        <p:spPr>
          <a:xfrm>
            <a:off x="3502839" y="2014926"/>
            <a:ext cx="178658" cy="20568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3631132" y="2185332"/>
            <a:ext cx="307898" cy="497029"/>
          </a:xfrm>
          <a:prstGeom prst="line">
            <a:avLst/>
          </a:prstGeom>
          <a:ln w="3175" cmpd="sng">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947730" y="2682361"/>
            <a:ext cx="4584747"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t>AGCTACGCTACGACTACGATCACTACGACTACGACTACGACTACGATCCGAGAGAGAGAGCGACTCAGACTACCAAC</a:t>
            </a:r>
          </a:p>
        </p:txBody>
      </p:sp>
      <p:sp>
        <p:nvSpPr>
          <p:cNvPr id="23" name="Rectangle 22"/>
          <p:cNvSpPr/>
          <p:nvPr/>
        </p:nvSpPr>
        <p:spPr>
          <a:xfrm>
            <a:off x="469405" y="1526620"/>
            <a:ext cx="7233320" cy="461665"/>
          </a:xfrm>
          <a:prstGeom prst="rect">
            <a:avLst/>
          </a:prstGeom>
        </p:spPr>
        <p:txBody>
          <a:bodyPr wrap="none">
            <a:spAutoFit/>
          </a:bodyPr>
          <a:lstStyle/>
          <a:p>
            <a:r>
              <a:rPr lang="en-US" sz="2400" dirty="0"/>
              <a:t>Genetic data (e.g. nuclear loci, </a:t>
            </a:r>
            <a:r>
              <a:rPr lang="en-US" sz="2400" dirty="0" err="1"/>
              <a:t>mtDNA</a:t>
            </a:r>
            <a:r>
              <a:rPr lang="en-US" sz="2400" dirty="0"/>
              <a:t>, chloroplast DNA)</a:t>
            </a:r>
          </a:p>
        </p:txBody>
      </p:sp>
      <p:sp>
        <p:nvSpPr>
          <p:cNvPr id="24" name="Rectangle 23"/>
          <p:cNvSpPr/>
          <p:nvPr/>
        </p:nvSpPr>
        <p:spPr>
          <a:xfrm>
            <a:off x="500035" y="3346427"/>
            <a:ext cx="6803016" cy="461665"/>
          </a:xfrm>
          <a:prstGeom prst="rect">
            <a:avLst/>
          </a:prstGeom>
        </p:spPr>
        <p:txBody>
          <a:bodyPr wrap="none">
            <a:spAutoFit/>
          </a:bodyPr>
          <a:lstStyle/>
          <a:p>
            <a:r>
              <a:rPr lang="en-US" sz="2400" dirty="0"/>
              <a:t>Genomic data (e.g. WGS, Exon capture, [dd]RAD-seq)</a:t>
            </a:r>
          </a:p>
        </p:txBody>
      </p:sp>
      <p:sp>
        <p:nvSpPr>
          <p:cNvPr id="25" name="Rectangle 24"/>
          <p:cNvSpPr/>
          <p:nvPr/>
        </p:nvSpPr>
        <p:spPr>
          <a:xfrm>
            <a:off x="444590" y="3908888"/>
            <a:ext cx="7230952"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53108" y="4537946"/>
            <a:ext cx="153950"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425006" y="3995397"/>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54888" y="4637435"/>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721275" y="4546478"/>
            <a:ext cx="299853" cy="16364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1688025" y="4555612"/>
            <a:ext cx="299853" cy="16364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2450026" y="4555612"/>
            <a:ext cx="242458" cy="154514"/>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907149" y="4546478"/>
            <a:ext cx="272146" cy="16364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004429" y="4537344"/>
            <a:ext cx="460163" cy="172782"/>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284589" y="4523504"/>
            <a:ext cx="233100" cy="195756"/>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476772"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425006" y="5318155"/>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605508"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34535"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863271"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986954"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111569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124471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137345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1499121"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62785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1756884"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188562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200930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2138039"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2267066"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2395802"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2518028"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646764"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2775791"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290452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302821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p:cNvSpPr/>
          <p:nvPr/>
        </p:nvSpPr>
        <p:spPr>
          <a:xfrm>
            <a:off x="3156946"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328597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3414709"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3540377"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3669113"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3798140"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3926876"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4050559"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4179295"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4308322"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4437058" y="5218666"/>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4567911"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4696647"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4825674"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4954410"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5078093"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5206829"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a:off x="5335856"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546459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5590260"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5718996"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a:off x="5848023"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5976759"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610044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6229178"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a:off x="6358205"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6486941"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6612786"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674152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6865205"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6993941"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ectangle 123"/>
          <p:cNvSpPr/>
          <p:nvPr/>
        </p:nvSpPr>
        <p:spPr>
          <a:xfrm>
            <a:off x="7122968"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7251704"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a:off x="7377372"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7506108"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a:off x="7635135" y="5226554"/>
            <a:ext cx="45719" cy="172180"/>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a:xfrm>
            <a:off x="7702725" y="3808092"/>
            <a:ext cx="641710" cy="369332"/>
          </a:xfrm>
          <a:prstGeom prst="rect">
            <a:avLst/>
          </a:prstGeom>
        </p:spPr>
        <p:txBody>
          <a:bodyPr wrap="none">
            <a:spAutoFit/>
          </a:bodyPr>
          <a:lstStyle/>
          <a:p>
            <a:r>
              <a:rPr lang="en-US" dirty="0"/>
              <a:t>WGS</a:t>
            </a:r>
          </a:p>
        </p:txBody>
      </p:sp>
      <p:sp>
        <p:nvSpPr>
          <p:cNvPr id="138" name="Rectangle 137"/>
          <p:cNvSpPr/>
          <p:nvPr/>
        </p:nvSpPr>
        <p:spPr>
          <a:xfrm>
            <a:off x="7728077" y="4452770"/>
            <a:ext cx="1415923" cy="369332"/>
          </a:xfrm>
          <a:prstGeom prst="rect">
            <a:avLst/>
          </a:prstGeom>
        </p:spPr>
        <p:txBody>
          <a:bodyPr wrap="none">
            <a:spAutoFit/>
          </a:bodyPr>
          <a:lstStyle/>
          <a:p>
            <a:r>
              <a:rPr lang="en-US" dirty="0"/>
              <a:t>Exon capture</a:t>
            </a:r>
          </a:p>
        </p:txBody>
      </p:sp>
      <p:sp>
        <p:nvSpPr>
          <p:cNvPr id="139" name="Rectangle 138"/>
          <p:cNvSpPr/>
          <p:nvPr/>
        </p:nvSpPr>
        <p:spPr>
          <a:xfrm>
            <a:off x="7709339" y="5098208"/>
            <a:ext cx="1367682" cy="369332"/>
          </a:xfrm>
          <a:prstGeom prst="rect">
            <a:avLst/>
          </a:prstGeom>
        </p:spPr>
        <p:txBody>
          <a:bodyPr wrap="none">
            <a:spAutoFit/>
          </a:bodyPr>
          <a:lstStyle/>
          <a:p>
            <a:r>
              <a:rPr lang="en-US" dirty="0"/>
              <a:t>[dd]RAD-seq</a:t>
            </a:r>
          </a:p>
        </p:txBody>
      </p:sp>
      <p:sp>
        <p:nvSpPr>
          <p:cNvPr id="140" name="Bent Arrow 139"/>
          <p:cNvSpPr/>
          <p:nvPr/>
        </p:nvSpPr>
        <p:spPr>
          <a:xfrm flipV="1">
            <a:off x="3843859" y="5707477"/>
            <a:ext cx="425011" cy="678622"/>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1" name="Rectangle 140"/>
          <p:cNvSpPr/>
          <p:nvPr/>
        </p:nvSpPr>
        <p:spPr>
          <a:xfrm>
            <a:off x="4288089" y="6077946"/>
            <a:ext cx="1403637" cy="369332"/>
          </a:xfrm>
          <a:prstGeom prst="rect">
            <a:avLst/>
          </a:prstGeom>
        </p:spPr>
        <p:txBody>
          <a:bodyPr wrap="none">
            <a:spAutoFit/>
          </a:bodyPr>
          <a:lstStyle/>
          <a:p>
            <a:r>
              <a:rPr lang="en-US" dirty="0"/>
              <a:t>SNP datasets</a:t>
            </a:r>
          </a:p>
        </p:txBody>
      </p:sp>
      <p:cxnSp>
        <p:nvCxnSpPr>
          <p:cNvPr id="146" name="Straight Connector 145"/>
          <p:cNvCxnSpPr/>
          <p:nvPr/>
        </p:nvCxnSpPr>
        <p:spPr>
          <a:xfrm flipV="1">
            <a:off x="558948" y="2116893"/>
            <a:ext cx="7265477" cy="1"/>
          </a:xfrm>
          <a:prstGeom prst="line">
            <a:avLst/>
          </a:prstGeom>
          <a:ln w="6350" cmpd="sng">
            <a:solidFill>
              <a:srgbClr val="7F7F7F"/>
            </a:solidFill>
            <a:prstDash val="sysDash"/>
          </a:ln>
        </p:spPr>
        <p:style>
          <a:lnRef idx="2">
            <a:schemeClr val="accent1"/>
          </a:lnRef>
          <a:fillRef idx="0">
            <a:schemeClr val="accent1"/>
          </a:fillRef>
          <a:effectRef idx="1">
            <a:schemeClr val="accent1"/>
          </a:effectRef>
          <a:fontRef idx="minor">
            <a:schemeClr val="tx1"/>
          </a:fontRef>
        </p:style>
      </p:cxnSp>
      <p:sp>
        <p:nvSpPr>
          <p:cNvPr id="92" name="Rectangle 91"/>
          <p:cNvSpPr/>
          <p:nvPr/>
        </p:nvSpPr>
        <p:spPr>
          <a:xfrm>
            <a:off x="6853630" y="4523504"/>
            <a:ext cx="233100" cy="195756"/>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3200812" y="4539558"/>
            <a:ext cx="130880" cy="170568"/>
          </a:xfrm>
          <a:prstGeom prst="rect">
            <a:avLst/>
          </a:prstGeom>
          <a:solidFill>
            <a:schemeClr val="accent3">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45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fade">
                                      <p:cBhvr>
                                        <p:cTn id="64" dur="500"/>
                                        <p:tgtEl>
                                          <p:spTgt spid="6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500"/>
                                        <p:tgtEl>
                                          <p:spTgt spid="6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500"/>
                                        <p:tgtEl>
                                          <p:spTgt spid="6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500"/>
                                        <p:tgtEl>
                                          <p:spTgt spid="6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1"/>
                                        </p:tgtEl>
                                        <p:attrNameLst>
                                          <p:attrName>style.visibility</p:attrName>
                                        </p:attrNameLst>
                                      </p:cBhvr>
                                      <p:to>
                                        <p:strVal val="visible"/>
                                      </p:to>
                                    </p:set>
                                    <p:animEffect transition="in" filter="fade">
                                      <p:cBhvr>
                                        <p:cTn id="82" dur="500"/>
                                        <p:tgtEl>
                                          <p:spTgt spid="7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fade">
                                      <p:cBhvr>
                                        <p:cTn id="85" dur="500"/>
                                        <p:tgtEl>
                                          <p:spTgt spid="7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fade">
                                      <p:cBhvr>
                                        <p:cTn id="88" dur="500"/>
                                        <p:tgtEl>
                                          <p:spTgt spid="7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fade">
                                      <p:cBhvr>
                                        <p:cTn id="91" dur="500"/>
                                        <p:tgtEl>
                                          <p:spTgt spid="7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500"/>
                                        <p:tgtEl>
                                          <p:spTgt spid="7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500"/>
                                        <p:tgtEl>
                                          <p:spTgt spid="7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fade">
                                      <p:cBhvr>
                                        <p:cTn id="100" dur="500"/>
                                        <p:tgtEl>
                                          <p:spTgt spid="7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animEffect transition="in" filter="fade">
                                      <p:cBhvr>
                                        <p:cTn id="106" dur="500"/>
                                        <p:tgtEl>
                                          <p:spTgt spid="7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0"/>
                                        </p:tgtEl>
                                        <p:attrNameLst>
                                          <p:attrName>style.visibility</p:attrName>
                                        </p:attrNameLst>
                                      </p:cBhvr>
                                      <p:to>
                                        <p:strVal val="visible"/>
                                      </p:to>
                                    </p:set>
                                    <p:animEffect transition="in" filter="fade">
                                      <p:cBhvr>
                                        <p:cTn id="109" dur="500"/>
                                        <p:tgtEl>
                                          <p:spTgt spid="8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2"/>
                                        </p:tgtEl>
                                        <p:attrNameLst>
                                          <p:attrName>style.visibility</p:attrName>
                                        </p:attrNameLst>
                                      </p:cBhvr>
                                      <p:to>
                                        <p:strVal val="visible"/>
                                      </p:to>
                                    </p:set>
                                    <p:animEffect transition="in" filter="fade">
                                      <p:cBhvr>
                                        <p:cTn id="115" dur="500"/>
                                        <p:tgtEl>
                                          <p:spTgt spid="8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animEffect transition="in" filter="fade">
                                      <p:cBhvr>
                                        <p:cTn id="118" dur="500"/>
                                        <p:tgtEl>
                                          <p:spTgt spid="8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4"/>
                                        </p:tgtEl>
                                        <p:attrNameLst>
                                          <p:attrName>style.visibility</p:attrName>
                                        </p:attrNameLst>
                                      </p:cBhvr>
                                      <p:to>
                                        <p:strVal val="visible"/>
                                      </p:to>
                                    </p:set>
                                    <p:animEffect transition="in" filter="fade">
                                      <p:cBhvr>
                                        <p:cTn id="121" dur="500"/>
                                        <p:tgtEl>
                                          <p:spTgt spid="8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fade">
                                      <p:cBhvr>
                                        <p:cTn id="124" dur="500"/>
                                        <p:tgtEl>
                                          <p:spTgt spid="85"/>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fade">
                                      <p:cBhvr>
                                        <p:cTn id="127" dur="500"/>
                                        <p:tgtEl>
                                          <p:spTgt spid="8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87"/>
                                        </p:tgtEl>
                                        <p:attrNameLst>
                                          <p:attrName>style.visibility</p:attrName>
                                        </p:attrNameLst>
                                      </p:cBhvr>
                                      <p:to>
                                        <p:strVal val="visible"/>
                                      </p:to>
                                    </p:set>
                                    <p:animEffect transition="in" filter="fade">
                                      <p:cBhvr>
                                        <p:cTn id="130" dur="500"/>
                                        <p:tgtEl>
                                          <p:spTgt spid="8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8"/>
                                        </p:tgtEl>
                                        <p:attrNameLst>
                                          <p:attrName>style.visibility</p:attrName>
                                        </p:attrNameLst>
                                      </p:cBhvr>
                                      <p:to>
                                        <p:strVal val="visible"/>
                                      </p:to>
                                    </p:set>
                                    <p:animEffect transition="in" filter="fade">
                                      <p:cBhvr>
                                        <p:cTn id="133" dur="500"/>
                                        <p:tgtEl>
                                          <p:spTgt spid="8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9"/>
                                        </p:tgtEl>
                                        <p:attrNameLst>
                                          <p:attrName>style.visibility</p:attrName>
                                        </p:attrNameLst>
                                      </p:cBhvr>
                                      <p:to>
                                        <p:strVal val="visible"/>
                                      </p:to>
                                    </p:set>
                                    <p:animEffect transition="in" filter="fade">
                                      <p:cBhvr>
                                        <p:cTn id="136" dur="500"/>
                                        <p:tgtEl>
                                          <p:spTgt spid="8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0"/>
                                        </p:tgtEl>
                                        <p:attrNameLst>
                                          <p:attrName>style.visibility</p:attrName>
                                        </p:attrNameLst>
                                      </p:cBhvr>
                                      <p:to>
                                        <p:strVal val="visible"/>
                                      </p:to>
                                    </p:set>
                                    <p:animEffect transition="in" filter="fade">
                                      <p:cBhvr>
                                        <p:cTn id="139" dur="500"/>
                                        <p:tgtEl>
                                          <p:spTgt spid="9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91"/>
                                        </p:tgtEl>
                                        <p:attrNameLst>
                                          <p:attrName>style.visibility</p:attrName>
                                        </p:attrNameLst>
                                      </p:cBhvr>
                                      <p:to>
                                        <p:strVal val="visible"/>
                                      </p:to>
                                    </p:set>
                                    <p:animEffect transition="in" filter="fade">
                                      <p:cBhvr>
                                        <p:cTn id="142" dur="500"/>
                                        <p:tgtEl>
                                          <p:spTgt spid="9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6"/>
                                        </p:tgtEl>
                                        <p:attrNameLst>
                                          <p:attrName>style.visibility</p:attrName>
                                        </p:attrNameLst>
                                      </p:cBhvr>
                                      <p:to>
                                        <p:strVal val="visible"/>
                                      </p:to>
                                    </p:set>
                                    <p:animEffect transition="in" filter="fade">
                                      <p:cBhvr>
                                        <p:cTn id="145" dur="500"/>
                                        <p:tgtEl>
                                          <p:spTgt spid="10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7"/>
                                        </p:tgtEl>
                                        <p:attrNameLst>
                                          <p:attrName>style.visibility</p:attrName>
                                        </p:attrNameLst>
                                      </p:cBhvr>
                                      <p:to>
                                        <p:strVal val="visible"/>
                                      </p:to>
                                    </p:set>
                                    <p:animEffect transition="in" filter="fade">
                                      <p:cBhvr>
                                        <p:cTn id="148" dur="500"/>
                                        <p:tgtEl>
                                          <p:spTgt spid="10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8"/>
                                        </p:tgtEl>
                                        <p:attrNameLst>
                                          <p:attrName>style.visibility</p:attrName>
                                        </p:attrNameLst>
                                      </p:cBhvr>
                                      <p:to>
                                        <p:strVal val="visible"/>
                                      </p:to>
                                    </p:set>
                                    <p:animEffect transition="in" filter="fade">
                                      <p:cBhvr>
                                        <p:cTn id="151" dur="500"/>
                                        <p:tgtEl>
                                          <p:spTgt spid="10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09"/>
                                        </p:tgtEl>
                                        <p:attrNameLst>
                                          <p:attrName>style.visibility</p:attrName>
                                        </p:attrNameLst>
                                      </p:cBhvr>
                                      <p:to>
                                        <p:strVal val="visible"/>
                                      </p:to>
                                    </p:set>
                                    <p:animEffect transition="in" filter="fade">
                                      <p:cBhvr>
                                        <p:cTn id="154" dur="500"/>
                                        <p:tgtEl>
                                          <p:spTgt spid="10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10"/>
                                        </p:tgtEl>
                                        <p:attrNameLst>
                                          <p:attrName>style.visibility</p:attrName>
                                        </p:attrNameLst>
                                      </p:cBhvr>
                                      <p:to>
                                        <p:strVal val="visible"/>
                                      </p:to>
                                    </p:set>
                                    <p:animEffect transition="in" filter="fade">
                                      <p:cBhvr>
                                        <p:cTn id="157" dur="500"/>
                                        <p:tgtEl>
                                          <p:spTgt spid="11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1"/>
                                        </p:tgtEl>
                                        <p:attrNameLst>
                                          <p:attrName>style.visibility</p:attrName>
                                        </p:attrNameLst>
                                      </p:cBhvr>
                                      <p:to>
                                        <p:strVal val="visible"/>
                                      </p:to>
                                    </p:set>
                                    <p:animEffect transition="in" filter="fade">
                                      <p:cBhvr>
                                        <p:cTn id="160" dur="500"/>
                                        <p:tgtEl>
                                          <p:spTgt spid="11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12"/>
                                        </p:tgtEl>
                                        <p:attrNameLst>
                                          <p:attrName>style.visibility</p:attrName>
                                        </p:attrNameLst>
                                      </p:cBhvr>
                                      <p:to>
                                        <p:strVal val="visible"/>
                                      </p:to>
                                    </p:set>
                                    <p:animEffect transition="in" filter="fade">
                                      <p:cBhvr>
                                        <p:cTn id="163" dur="500"/>
                                        <p:tgtEl>
                                          <p:spTgt spid="11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13"/>
                                        </p:tgtEl>
                                        <p:attrNameLst>
                                          <p:attrName>style.visibility</p:attrName>
                                        </p:attrNameLst>
                                      </p:cBhvr>
                                      <p:to>
                                        <p:strVal val="visible"/>
                                      </p:to>
                                    </p:set>
                                    <p:animEffect transition="in" filter="fade">
                                      <p:cBhvr>
                                        <p:cTn id="166" dur="500"/>
                                        <p:tgtEl>
                                          <p:spTgt spid="11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14"/>
                                        </p:tgtEl>
                                        <p:attrNameLst>
                                          <p:attrName>style.visibility</p:attrName>
                                        </p:attrNameLst>
                                      </p:cBhvr>
                                      <p:to>
                                        <p:strVal val="visible"/>
                                      </p:to>
                                    </p:set>
                                    <p:animEffect transition="in" filter="fade">
                                      <p:cBhvr>
                                        <p:cTn id="169" dur="500"/>
                                        <p:tgtEl>
                                          <p:spTgt spid="11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Effect transition="in" filter="fade">
                                      <p:cBhvr>
                                        <p:cTn id="172" dur="500"/>
                                        <p:tgtEl>
                                          <p:spTgt spid="11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16"/>
                                        </p:tgtEl>
                                        <p:attrNameLst>
                                          <p:attrName>style.visibility</p:attrName>
                                        </p:attrNameLst>
                                      </p:cBhvr>
                                      <p:to>
                                        <p:strVal val="visible"/>
                                      </p:to>
                                    </p:set>
                                    <p:animEffect transition="in" filter="fade">
                                      <p:cBhvr>
                                        <p:cTn id="175" dur="500"/>
                                        <p:tgtEl>
                                          <p:spTgt spid="11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17"/>
                                        </p:tgtEl>
                                        <p:attrNameLst>
                                          <p:attrName>style.visibility</p:attrName>
                                        </p:attrNameLst>
                                      </p:cBhvr>
                                      <p:to>
                                        <p:strVal val="visible"/>
                                      </p:to>
                                    </p:set>
                                    <p:animEffect transition="in" filter="fade">
                                      <p:cBhvr>
                                        <p:cTn id="178" dur="500"/>
                                        <p:tgtEl>
                                          <p:spTgt spid="11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18"/>
                                        </p:tgtEl>
                                        <p:attrNameLst>
                                          <p:attrName>style.visibility</p:attrName>
                                        </p:attrNameLst>
                                      </p:cBhvr>
                                      <p:to>
                                        <p:strVal val="visible"/>
                                      </p:to>
                                    </p:set>
                                    <p:animEffect transition="in" filter="fade">
                                      <p:cBhvr>
                                        <p:cTn id="181" dur="500"/>
                                        <p:tgtEl>
                                          <p:spTgt spid="118"/>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19"/>
                                        </p:tgtEl>
                                        <p:attrNameLst>
                                          <p:attrName>style.visibility</p:attrName>
                                        </p:attrNameLst>
                                      </p:cBhvr>
                                      <p:to>
                                        <p:strVal val="visible"/>
                                      </p:to>
                                    </p:set>
                                    <p:animEffect transition="in" filter="fade">
                                      <p:cBhvr>
                                        <p:cTn id="184" dur="500"/>
                                        <p:tgtEl>
                                          <p:spTgt spid="11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20"/>
                                        </p:tgtEl>
                                        <p:attrNameLst>
                                          <p:attrName>style.visibility</p:attrName>
                                        </p:attrNameLst>
                                      </p:cBhvr>
                                      <p:to>
                                        <p:strVal val="visible"/>
                                      </p:to>
                                    </p:set>
                                    <p:animEffect transition="in" filter="fade">
                                      <p:cBhvr>
                                        <p:cTn id="187" dur="500"/>
                                        <p:tgtEl>
                                          <p:spTgt spid="120"/>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21"/>
                                        </p:tgtEl>
                                        <p:attrNameLst>
                                          <p:attrName>style.visibility</p:attrName>
                                        </p:attrNameLst>
                                      </p:cBhvr>
                                      <p:to>
                                        <p:strVal val="visible"/>
                                      </p:to>
                                    </p:set>
                                    <p:animEffect transition="in" filter="fade">
                                      <p:cBhvr>
                                        <p:cTn id="190" dur="500"/>
                                        <p:tgtEl>
                                          <p:spTgt spid="121"/>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2"/>
                                        </p:tgtEl>
                                        <p:attrNameLst>
                                          <p:attrName>style.visibility</p:attrName>
                                        </p:attrNameLst>
                                      </p:cBhvr>
                                      <p:to>
                                        <p:strVal val="visible"/>
                                      </p:to>
                                    </p:set>
                                    <p:animEffect transition="in" filter="fade">
                                      <p:cBhvr>
                                        <p:cTn id="193" dur="500"/>
                                        <p:tgtEl>
                                          <p:spTgt spid="12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23"/>
                                        </p:tgtEl>
                                        <p:attrNameLst>
                                          <p:attrName>style.visibility</p:attrName>
                                        </p:attrNameLst>
                                      </p:cBhvr>
                                      <p:to>
                                        <p:strVal val="visible"/>
                                      </p:to>
                                    </p:set>
                                    <p:animEffect transition="in" filter="fade">
                                      <p:cBhvr>
                                        <p:cTn id="196" dur="500"/>
                                        <p:tgtEl>
                                          <p:spTgt spid="12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500"/>
                                        <p:tgtEl>
                                          <p:spTgt spid="124"/>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25"/>
                                        </p:tgtEl>
                                        <p:attrNameLst>
                                          <p:attrName>style.visibility</p:attrName>
                                        </p:attrNameLst>
                                      </p:cBhvr>
                                      <p:to>
                                        <p:strVal val="visible"/>
                                      </p:to>
                                    </p:set>
                                    <p:animEffect transition="in" filter="fade">
                                      <p:cBhvr>
                                        <p:cTn id="202" dur="500"/>
                                        <p:tgtEl>
                                          <p:spTgt spid="12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26"/>
                                        </p:tgtEl>
                                        <p:attrNameLst>
                                          <p:attrName>style.visibility</p:attrName>
                                        </p:attrNameLst>
                                      </p:cBhvr>
                                      <p:to>
                                        <p:strVal val="visible"/>
                                      </p:to>
                                    </p:set>
                                    <p:animEffect transition="in" filter="fade">
                                      <p:cBhvr>
                                        <p:cTn id="205" dur="500"/>
                                        <p:tgtEl>
                                          <p:spTgt spid="126"/>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27"/>
                                        </p:tgtEl>
                                        <p:attrNameLst>
                                          <p:attrName>style.visibility</p:attrName>
                                        </p:attrNameLst>
                                      </p:cBhvr>
                                      <p:to>
                                        <p:strVal val="visible"/>
                                      </p:to>
                                    </p:set>
                                    <p:animEffect transition="in" filter="fade">
                                      <p:cBhvr>
                                        <p:cTn id="208" dur="500"/>
                                        <p:tgtEl>
                                          <p:spTgt spid="127"/>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28"/>
                                        </p:tgtEl>
                                        <p:attrNameLst>
                                          <p:attrName>style.visibility</p:attrName>
                                        </p:attrNameLst>
                                      </p:cBhvr>
                                      <p:to>
                                        <p:strVal val="visible"/>
                                      </p:to>
                                    </p:set>
                                    <p:animEffect transition="in" filter="fade">
                                      <p:cBhvr>
                                        <p:cTn id="211" dur="500"/>
                                        <p:tgtEl>
                                          <p:spTgt spid="128"/>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37"/>
                                        </p:tgtEl>
                                        <p:attrNameLst>
                                          <p:attrName>style.visibility</p:attrName>
                                        </p:attrNameLst>
                                      </p:cBhvr>
                                      <p:to>
                                        <p:strVal val="visible"/>
                                      </p:to>
                                    </p:set>
                                    <p:animEffect transition="in" filter="fade">
                                      <p:cBhvr>
                                        <p:cTn id="214" dur="500"/>
                                        <p:tgtEl>
                                          <p:spTgt spid="137"/>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38"/>
                                        </p:tgtEl>
                                        <p:attrNameLst>
                                          <p:attrName>style.visibility</p:attrName>
                                        </p:attrNameLst>
                                      </p:cBhvr>
                                      <p:to>
                                        <p:strVal val="visible"/>
                                      </p:to>
                                    </p:set>
                                    <p:animEffect transition="in" filter="fade">
                                      <p:cBhvr>
                                        <p:cTn id="217" dur="500"/>
                                        <p:tgtEl>
                                          <p:spTgt spid="138"/>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39"/>
                                        </p:tgtEl>
                                        <p:attrNameLst>
                                          <p:attrName>style.visibility</p:attrName>
                                        </p:attrNameLst>
                                      </p:cBhvr>
                                      <p:to>
                                        <p:strVal val="visible"/>
                                      </p:to>
                                    </p:set>
                                    <p:animEffect transition="in" filter="fade">
                                      <p:cBhvr>
                                        <p:cTn id="220" dur="500"/>
                                        <p:tgtEl>
                                          <p:spTgt spid="139"/>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140"/>
                                        </p:tgtEl>
                                        <p:attrNameLst>
                                          <p:attrName>style.visibility</p:attrName>
                                        </p:attrNameLst>
                                      </p:cBhvr>
                                      <p:to>
                                        <p:strVal val="visible"/>
                                      </p:to>
                                    </p:set>
                                    <p:animEffect transition="in" filter="fade">
                                      <p:cBhvr>
                                        <p:cTn id="223" dur="500"/>
                                        <p:tgtEl>
                                          <p:spTgt spid="140"/>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141"/>
                                        </p:tgtEl>
                                        <p:attrNameLst>
                                          <p:attrName>style.visibility</p:attrName>
                                        </p:attrNameLst>
                                      </p:cBhvr>
                                      <p:to>
                                        <p:strVal val="visible"/>
                                      </p:to>
                                    </p:set>
                                    <p:animEffect transition="in" filter="fade">
                                      <p:cBhvr>
                                        <p:cTn id="226" dur="500"/>
                                        <p:tgtEl>
                                          <p:spTgt spid="141"/>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92"/>
                                        </p:tgtEl>
                                        <p:attrNameLst>
                                          <p:attrName>style.visibility</p:attrName>
                                        </p:attrNameLst>
                                      </p:cBhvr>
                                      <p:to>
                                        <p:strVal val="visible"/>
                                      </p:to>
                                    </p:set>
                                    <p:animEffect transition="in" filter="fade">
                                      <p:cBhvr>
                                        <p:cTn id="229" dur="500"/>
                                        <p:tgtEl>
                                          <p:spTgt spid="92"/>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93"/>
                                        </p:tgtEl>
                                        <p:attrNameLst>
                                          <p:attrName>style.visibility</p:attrName>
                                        </p:attrNameLst>
                                      </p:cBhvr>
                                      <p:to>
                                        <p:strVal val="visible"/>
                                      </p:to>
                                    </p:set>
                                    <p:animEffect transition="in" filter="fade">
                                      <p:cBhvr>
                                        <p:cTn id="23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30" grpId="0" animBg="1"/>
      <p:bldP spid="48" grpId="0" animBg="1"/>
      <p:bldP spid="49" grpId="0" animBg="1"/>
      <p:bldP spid="50" grpId="0" animBg="1"/>
      <p:bldP spid="51" grpId="0" animBg="1"/>
      <p:bldP spid="52" grpId="0" animBg="1"/>
      <p:bldP spid="53" grpId="0" animBg="1"/>
      <p:bldP spid="55" grpId="0" animBg="1"/>
      <p:bldP spid="57" grpId="0" animBg="1"/>
      <p:bldP spid="58" grpId="0" animBg="1"/>
      <p:bldP spid="59"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37" grpId="0"/>
      <p:bldP spid="138" grpId="0"/>
      <p:bldP spid="139" grpId="0"/>
      <p:bldP spid="140" grpId="0" animBg="1"/>
      <p:bldP spid="141" grpId="0"/>
      <p:bldP spid="92" grpId="0" animBg="1"/>
      <p:bldP spid="9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38D4-0ED8-61D2-1ED3-1C54828DEF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2B43B7-305B-6F3C-ABCA-D46DAED13028}"/>
              </a:ext>
            </a:extLst>
          </p:cNvPr>
          <p:cNvSpPr>
            <a:spLocks noGrp="1"/>
          </p:cNvSpPr>
          <p:nvPr>
            <p:ph idx="1"/>
          </p:nvPr>
        </p:nvSpPr>
        <p:spPr/>
        <p:txBody>
          <a:bodyPr/>
          <a:lstStyle/>
          <a:p>
            <a:r>
              <a:rPr lang="en-US" dirty="0"/>
              <a:t>Restriction site associated DNA sequencing</a:t>
            </a:r>
          </a:p>
        </p:txBody>
      </p:sp>
    </p:spTree>
    <p:extLst>
      <p:ext uri="{BB962C8B-B14F-4D97-AF65-F5344CB8AC3E}">
        <p14:creationId xmlns:p14="http://schemas.microsoft.com/office/powerpoint/2010/main" val="150878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729963"/>
          </a:xfrm>
          <a:prstGeom prst="rect">
            <a:avLst/>
          </a:prstGeom>
          <a:solidFill>
            <a:schemeClr val="tx2">
              <a:lumMod val="75000"/>
              <a:alpha val="40000"/>
            </a:schemeClr>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r>
              <a:rPr lang="en-US" sz="3200" dirty="0"/>
              <a:t> </a:t>
            </a:r>
            <a:r>
              <a:rPr lang="en-US" sz="3200" dirty="0" err="1"/>
              <a:t>ddRAD</a:t>
            </a:r>
            <a:r>
              <a:rPr lang="en-US" sz="3200" dirty="0"/>
              <a:t>-seq</a:t>
            </a:r>
          </a:p>
        </p:txBody>
      </p:sp>
      <p:sp>
        <p:nvSpPr>
          <p:cNvPr id="2" name="Rectangle 1"/>
          <p:cNvSpPr/>
          <p:nvPr/>
        </p:nvSpPr>
        <p:spPr>
          <a:xfrm>
            <a:off x="429537" y="959294"/>
            <a:ext cx="3659747" cy="2677656"/>
          </a:xfrm>
          <a:prstGeom prst="rect">
            <a:avLst/>
          </a:prstGeom>
        </p:spPr>
        <p:txBody>
          <a:bodyPr wrap="square">
            <a:spAutoFit/>
          </a:bodyPr>
          <a:lstStyle/>
          <a:p>
            <a:r>
              <a:rPr lang="en-US" sz="2400" b="1" u="sng" dirty="0"/>
              <a:t>Positives</a:t>
            </a:r>
          </a:p>
          <a:p>
            <a:pPr marL="342900" indent="-342900">
              <a:buFont typeface="Arial"/>
              <a:buChar char="•"/>
            </a:pPr>
            <a:r>
              <a:rPr lang="en-US" sz="2400" dirty="0"/>
              <a:t>Large data</a:t>
            </a:r>
          </a:p>
          <a:p>
            <a:pPr marL="342900" indent="-342900">
              <a:buFont typeface="Arial"/>
              <a:buChar char="•"/>
            </a:pPr>
            <a:r>
              <a:rPr lang="en-US" sz="2400" dirty="0"/>
              <a:t>Quick data generation</a:t>
            </a:r>
          </a:p>
          <a:p>
            <a:pPr marL="342900" indent="-342900">
              <a:buFont typeface="Arial"/>
              <a:buChar char="•"/>
            </a:pPr>
            <a:r>
              <a:rPr lang="en-US" sz="2400" dirty="0"/>
              <a:t>Pooling of individuals</a:t>
            </a:r>
          </a:p>
          <a:p>
            <a:pPr marL="342900" indent="-342900">
              <a:buFont typeface="Arial"/>
              <a:buChar char="•"/>
            </a:pPr>
            <a:r>
              <a:rPr lang="en-US" sz="2400" dirty="0"/>
              <a:t>High resolution</a:t>
            </a:r>
          </a:p>
          <a:p>
            <a:pPr marL="342900" indent="-342900">
              <a:buFont typeface="Arial"/>
              <a:buChar char="•"/>
            </a:pPr>
            <a:r>
              <a:rPr lang="en-US" sz="2400" dirty="0"/>
              <a:t>Powerful inference</a:t>
            </a:r>
          </a:p>
          <a:p>
            <a:pPr marL="342900" indent="-342900">
              <a:buFont typeface="Arial"/>
              <a:buChar char="•"/>
            </a:pPr>
            <a:r>
              <a:rPr lang="en-US" sz="2400" dirty="0"/>
              <a:t>Cost effective</a:t>
            </a:r>
          </a:p>
        </p:txBody>
      </p:sp>
      <p:sp>
        <p:nvSpPr>
          <p:cNvPr id="6" name="Rectangle 5"/>
          <p:cNvSpPr/>
          <p:nvPr/>
        </p:nvSpPr>
        <p:spPr>
          <a:xfrm>
            <a:off x="4089284" y="1933491"/>
            <a:ext cx="5733382" cy="2308324"/>
          </a:xfrm>
          <a:prstGeom prst="rect">
            <a:avLst/>
          </a:prstGeom>
        </p:spPr>
        <p:txBody>
          <a:bodyPr wrap="square">
            <a:spAutoFit/>
          </a:bodyPr>
          <a:lstStyle/>
          <a:p>
            <a:r>
              <a:rPr lang="en-US" sz="2400" b="1" u="sng" dirty="0"/>
              <a:t>Negatives</a:t>
            </a:r>
          </a:p>
          <a:p>
            <a:pPr marL="342900" indent="-342900">
              <a:buFont typeface="Arial"/>
              <a:buChar char="•"/>
            </a:pPr>
            <a:r>
              <a:rPr lang="en-US" sz="2400" dirty="0"/>
              <a:t>Laboratory investment (adapters, equipment such as </a:t>
            </a:r>
            <a:r>
              <a:rPr lang="en-US" sz="2400" dirty="0" err="1"/>
              <a:t>sonicator</a:t>
            </a:r>
            <a:r>
              <a:rPr lang="en-US" sz="2400" dirty="0"/>
              <a:t> or </a:t>
            </a:r>
          </a:p>
          <a:p>
            <a:r>
              <a:rPr lang="en-US" sz="2400" dirty="0"/>
              <a:t>     Pippin prep)</a:t>
            </a:r>
          </a:p>
          <a:p>
            <a:pPr marL="342900" indent="-342900">
              <a:buFont typeface="Arial"/>
              <a:buChar char="•"/>
            </a:pPr>
            <a:r>
              <a:rPr lang="en-US" sz="2400" dirty="0" err="1"/>
              <a:t>Bioinformatic</a:t>
            </a:r>
            <a:r>
              <a:rPr lang="en-US" sz="2400" dirty="0"/>
              <a:t> investment </a:t>
            </a:r>
            <a:r>
              <a:rPr lang="mr-IN" sz="2400" dirty="0"/>
              <a:t>–</a:t>
            </a:r>
            <a:r>
              <a:rPr lang="en-US" sz="2400" dirty="0"/>
              <a:t> HPC use, </a:t>
            </a:r>
          </a:p>
          <a:p>
            <a:r>
              <a:rPr lang="en-US" sz="2400" dirty="0"/>
              <a:t>     also learning how to process data</a:t>
            </a:r>
          </a:p>
        </p:txBody>
      </p:sp>
      <p:pic>
        <p:nvPicPr>
          <p:cNvPr id="3" name="Picture 2" descr="Screen Shot 2019-03-11 at 10.35.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824" y="4241815"/>
            <a:ext cx="4159832" cy="2430001"/>
          </a:xfrm>
          <a:prstGeom prst="rect">
            <a:avLst/>
          </a:prstGeom>
        </p:spPr>
      </p:pic>
    </p:spTree>
    <p:extLst>
      <p:ext uri="{BB962C8B-B14F-4D97-AF65-F5344CB8AC3E}">
        <p14:creationId xmlns:p14="http://schemas.microsoft.com/office/powerpoint/2010/main" val="355978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819</TotalTime>
  <Words>2864</Words>
  <Application>Microsoft Macintosh PowerPoint</Application>
  <PresentationFormat>On-screen Show (4:3)</PresentationFormat>
  <Paragraphs>379</Paragraphs>
  <Slides>39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Bookman Old Style</vt:lpstr>
      <vt:lpstr>Calibri</vt:lpstr>
      <vt:lpstr>Wingdings</vt:lpstr>
      <vt:lpstr>Office Theme</vt:lpstr>
      <vt:lpstr>Estimating genetic diversity and population information from short read (ddRAD-seq) type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 Conceptualize sequence space… - Number of samples and populations? - Restriction enzyme(s) selected - DNA quality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RAD-seq: a brief introduction</dc:title>
  <dc:creator>Chris Barratt</dc:creator>
  <cp:lastModifiedBy>Microsoft Office User</cp:lastModifiedBy>
  <cp:revision>399</cp:revision>
  <dcterms:created xsi:type="dcterms:W3CDTF">2019-03-07T06:17:27Z</dcterms:created>
  <dcterms:modified xsi:type="dcterms:W3CDTF">2022-05-30T14:40:51Z</dcterms:modified>
</cp:coreProperties>
</file>